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handoutMasterIdLst>
    <p:handoutMasterId r:id="rId47"/>
  </p:handoutMasterIdLst>
  <p:sldIdLst>
    <p:sldId id="256" r:id="rId2"/>
    <p:sldId id="307" r:id="rId3"/>
    <p:sldId id="278" r:id="rId4"/>
    <p:sldId id="306" r:id="rId5"/>
    <p:sldId id="257" r:id="rId6"/>
    <p:sldId id="258" r:id="rId7"/>
    <p:sldId id="309" r:id="rId8"/>
    <p:sldId id="308" r:id="rId9"/>
    <p:sldId id="304" r:id="rId10"/>
    <p:sldId id="305" r:id="rId11"/>
    <p:sldId id="277" r:id="rId12"/>
    <p:sldId id="259" r:id="rId13"/>
    <p:sldId id="260" r:id="rId14"/>
    <p:sldId id="281" r:id="rId15"/>
    <p:sldId id="263" r:id="rId16"/>
    <p:sldId id="299" r:id="rId17"/>
    <p:sldId id="289" r:id="rId18"/>
    <p:sldId id="326" r:id="rId19"/>
    <p:sldId id="324" r:id="rId20"/>
    <p:sldId id="323" r:id="rId21"/>
    <p:sldId id="325" r:id="rId22"/>
    <p:sldId id="283" r:id="rId23"/>
    <p:sldId id="264" r:id="rId24"/>
    <p:sldId id="282" r:id="rId25"/>
    <p:sldId id="280" r:id="rId26"/>
    <p:sldId id="300" r:id="rId27"/>
    <p:sldId id="286" r:id="rId28"/>
    <p:sldId id="321" r:id="rId29"/>
    <p:sldId id="303" r:id="rId30"/>
    <p:sldId id="285" r:id="rId31"/>
    <p:sldId id="272" r:id="rId32"/>
    <p:sldId id="273" r:id="rId33"/>
    <p:sldId id="287" r:id="rId34"/>
    <p:sldId id="292" r:id="rId35"/>
    <p:sldId id="291" r:id="rId36"/>
    <p:sldId id="313" r:id="rId37"/>
    <p:sldId id="290" r:id="rId38"/>
    <p:sldId id="295" r:id="rId39"/>
    <p:sldId id="327" r:id="rId40"/>
    <p:sldId id="329" r:id="rId41"/>
    <p:sldId id="328" r:id="rId42"/>
    <p:sldId id="296" r:id="rId43"/>
    <p:sldId id="301" r:id="rId44"/>
    <p:sldId id="319" r:id="rId45"/>
  </p:sldIdLst>
  <p:sldSz cx="9144000" cy="6858000" type="screen4x3"/>
  <p:notesSz cx="9661525" cy="6858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8247"/>
    <a:srgbClr val="9C31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7" autoAdjust="0"/>
    <p:restoredTop sz="74376" autoAdjust="0"/>
  </p:normalViewPr>
  <p:slideViewPr>
    <p:cSldViewPr showGuides="1">
      <p:cViewPr>
        <p:scale>
          <a:sx n="38" d="100"/>
          <a:sy n="38" d="100"/>
        </p:scale>
        <p:origin x="-192" y="-20"/>
      </p:cViewPr>
      <p:guideLst>
        <p:guide orient="horz" pos="2160"/>
        <p:guide pos="2880"/>
      </p:guideLst>
    </p:cSldViewPr>
  </p:slideViewPr>
  <p:outlineViewPr>
    <p:cViewPr>
      <p:scale>
        <a:sx n="33" d="100"/>
        <a:sy n="33" d="100"/>
      </p:scale>
      <p:origin x="28" y="0"/>
    </p:cViewPr>
  </p:outlineViewPr>
  <p:notesTextViewPr>
    <p:cViewPr>
      <p:scale>
        <a:sx n="1" d="1"/>
        <a:sy n="1" d="1"/>
      </p:scale>
      <p:origin x="0" y="0"/>
    </p:cViewPr>
  </p:notesTextViewPr>
  <p:sorterViewPr>
    <p:cViewPr>
      <p:scale>
        <a:sx n="100" d="100"/>
        <a:sy n="100" d="100"/>
      </p:scale>
      <p:origin x="0" y="1520"/>
    </p:cViewPr>
  </p:sorterViewPr>
  <p:notesViewPr>
    <p:cSldViewPr showGuides="1">
      <p:cViewPr varScale="1">
        <p:scale>
          <a:sx n="49" d="100"/>
          <a:sy n="49" d="100"/>
        </p:scale>
        <p:origin x="-68" y="-80"/>
      </p:cViewPr>
      <p:guideLst>
        <p:guide orient="horz" pos="2341"/>
        <p:guide pos="30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B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207293825113972E-2"/>
          <c:y val="1.7605240521405417E-2"/>
          <c:w val="0.80392327904428584"/>
          <c:h val="0.75750092468374597"/>
        </c:manualLayout>
      </c:layout>
      <c:scatterChart>
        <c:scatterStyle val="smoothMarker"/>
        <c:varyColors val="0"/>
        <c:ser>
          <c:idx val="1"/>
          <c:order val="0"/>
          <c:tx>
            <c:strRef>
              <c:f>'1-dim'!$D$9</c:f>
              <c:strCache>
                <c:ptCount val="1"/>
                <c:pt idx="0">
                  <c:v>y1</c:v>
                </c:pt>
              </c:strCache>
            </c:strRef>
          </c:tx>
          <c:spPr>
            <a:ln w="25400">
              <a:solidFill>
                <a:srgbClr val="000000"/>
              </a:solidFill>
              <a:prstDash val="solid"/>
            </a:ln>
          </c:spPr>
          <c:marker>
            <c:symbol val="none"/>
          </c:marker>
          <c:xVal>
            <c:numRef>
              <c:f>'1-dim'!$C$10:$C$58</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numCache>
            </c:numRef>
          </c:xVal>
          <c:yVal>
            <c:numRef>
              <c:f>'1-dim'!$D$10:$D$58</c:f>
              <c:numCache>
                <c:formatCode>0.00</c:formatCode>
                <c:ptCount val="49"/>
                <c:pt idx="0">
                  <c:v>0</c:v>
                </c:pt>
                <c:pt idx="1">
                  <c:v>1.2360679774997896</c:v>
                </c:pt>
                <c:pt idx="2">
                  <c:v>2.3511410091698925</c:v>
                </c:pt>
                <c:pt idx="3">
                  <c:v>3.2360679774997898</c:v>
                </c:pt>
                <c:pt idx="4">
                  <c:v>3.8042260651806141</c:v>
                </c:pt>
                <c:pt idx="5">
                  <c:v>4</c:v>
                </c:pt>
                <c:pt idx="6">
                  <c:v>3.8042260651806141</c:v>
                </c:pt>
                <c:pt idx="7">
                  <c:v>3.2360679774997898</c:v>
                </c:pt>
                <c:pt idx="8">
                  <c:v>2.351141009169893</c:v>
                </c:pt>
                <c:pt idx="9">
                  <c:v>1.23606797749979</c:v>
                </c:pt>
                <c:pt idx="10">
                  <c:v>4.90059381963448E-16</c:v>
                </c:pt>
                <c:pt idx="11">
                  <c:v>-1.2360679774997909</c:v>
                </c:pt>
                <c:pt idx="12">
                  <c:v>-2.3511410091698934</c:v>
                </c:pt>
                <c:pt idx="13">
                  <c:v>-3.2360679774997894</c:v>
                </c:pt>
                <c:pt idx="14">
                  <c:v>-3.8042260651806141</c:v>
                </c:pt>
                <c:pt idx="15">
                  <c:v>-4</c:v>
                </c:pt>
                <c:pt idx="16">
                  <c:v>-3.8042260651806146</c:v>
                </c:pt>
                <c:pt idx="17">
                  <c:v>-3.236067977499788</c:v>
                </c:pt>
                <c:pt idx="18">
                  <c:v>-2.3511410091698934</c:v>
                </c:pt>
                <c:pt idx="19">
                  <c:v>-1.2360679774997905</c:v>
                </c:pt>
                <c:pt idx="20">
                  <c:v>-9.8011876392689601E-16</c:v>
                </c:pt>
                <c:pt idx="21">
                  <c:v>1.2360679774997887</c:v>
                </c:pt>
                <c:pt idx="22">
                  <c:v>2.3511410091698943</c:v>
                </c:pt>
                <c:pt idx="23">
                  <c:v>3.2360679774997911</c:v>
                </c:pt>
                <c:pt idx="24">
                  <c:v>3.804226065180615</c:v>
                </c:pt>
                <c:pt idx="25">
                  <c:v>4</c:v>
                </c:pt>
                <c:pt idx="26">
                  <c:v>3.8042260651806146</c:v>
                </c:pt>
                <c:pt idx="27">
                  <c:v>3.2360679774997907</c:v>
                </c:pt>
                <c:pt idx="28">
                  <c:v>2.3511410091698934</c:v>
                </c:pt>
                <c:pt idx="29">
                  <c:v>1.2360679774997843</c:v>
                </c:pt>
                <c:pt idx="30">
                  <c:v>1.470178145890344E-15</c:v>
                </c:pt>
                <c:pt idx="31">
                  <c:v>-1.2360679774997883</c:v>
                </c:pt>
                <c:pt idx="32">
                  <c:v>-2.3511410091698912</c:v>
                </c:pt>
                <c:pt idx="33">
                  <c:v>-3.2360679774997889</c:v>
                </c:pt>
                <c:pt idx="34">
                  <c:v>-3.8042260651806159</c:v>
                </c:pt>
                <c:pt idx="35">
                  <c:v>-4</c:v>
                </c:pt>
                <c:pt idx="36">
                  <c:v>-3.804226065180615</c:v>
                </c:pt>
                <c:pt idx="37">
                  <c:v>-3.2360679774997907</c:v>
                </c:pt>
                <c:pt idx="38">
                  <c:v>-2.3511410091698939</c:v>
                </c:pt>
                <c:pt idx="39">
                  <c:v>-1.2360679774997847</c:v>
                </c:pt>
                <c:pt idx="40">
                  <c:v>-1.960237527853792E-15</c:v>
                </c:pt>
                <c:pt idx="41">
                  <c:v>1.2360679774997945</c:v>
                </c:pt>
                <c:pt idx="42">
                  <c:v>2.3511410091698908</c:v>
                </c:pt>
                <c:pt idx="43">
                  <c:v>3.2360679774997885</c:v>
                </c:pt>
                <c:pt idx="44">
                  <c:v>3.8042260651806159</c:v>
                </c:pt>
                <c:pt idx="45">
                  <c:v>4</c:v>
                </c:pt>
                <c:pt idx="46">
                  <c:v>3.8042260651806128</c:v>
                </c:pt>
                <c:pt idx="47">
                  <c:v>3.2360679774997911</c:v>
                </c:pt>
                <c:pt idx="48">
                  <c:v>2.3511410091698886</c:v>
                </c:pt>
              </c:numCache>
            </c:numRef>
          </c:yVal>
          <c:smooth val="1"/>
        </c:ser>
        <c:ser>
          <c:idx val="0"/>
          <c:order val="1"/>
          <c:tx>
            <c:strRef>
              <c:f>'1-dim'!$E$9</c:f>
              <c:strCache>
                <c:ptCount val="1"/>
                <c:pt idx="0">
                  <c:v>y2</c:v>
                </c:pt>
              </c:strCache>
            </c:strRef>
          </c:tx>
          <c:spPr>
            <a:ln w="25400">
              <a:solidFill>
                <a:srgbClr val="3366FF"/>
              </a:solidFill>
              <a:prstDash val="solid"/>
            </a:ln>
          </c:spPr>
          <c:marker>
            <c:symbol val="none"/>
          </c:marker>
          <c:xVal>
            <c:numRef>
              <c:f>'1-dim'!$C$10:$C$58</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numCache>
            </c:numRef>
          </c:xVal>
          <c:yVal>
            <c:numRef>
              <c:f>'1-dim'!$E$10:$E$58</c:f>
              <c:numCache>
                <c:formatCode>0.00</c:formatCode>
                <c:ptCount val="49"/>
                <c:pt idx="0">
                  <c:v>0.70710678118654757</c:v>
                </c:pt>
                <c:pt idx="1">
                  <c:v>0.15643446504023098</c:v>
                </c:pt>
                <c:pt idx="2">
                  <c:v>-0.45399049973954669</c:v>
                </c:pt>
                <c:pt idx="3">
                  <c:v>-0.89100652418836779</c:v>
                </c:pt>
                <c:pt idx="4">
                  <c:v>-0.98768834059513777</c:v>
                </c:pt>
                <c:pt idx="5">
                  <c:v>-0.70710678118654768</c:v>
                </c:pt>
                <c:pt idx="6">
                  <c:v>-0.15643446504023023</c:v>
                </c:pt>
                <c:pt idx="7">
                  <c:v>0.45399049973954658</c:v>
                </c:pt>
                <c:pt idx="8">
                  <c:v>0.89100652418836768</c:v>
                </c:pt>
                <c:pt idx="9">
                  <c:v>0.98768834059513788</c:v>
                </c:pt>
                <c:pt idx="10">
                  <c:v>0.70710678118654835</c:v>
                </c:pt>
                <c:pt idx="11">
                  <c:v>0.15643446504023034</c:v>
                </c:pt>
                <c:pt idx="12">
                  <c:v>-0.45399049973954725</c:v>
                </c:pt>
                <c:pt idx="13">
                  <c:v>-0.89100652418836723</c:v>
                </c:pt>
                <c:pt idx="14">
                  <c:v>-0.98768834059513788</c:v>
                </c:pt>
                <c:pt idx="15">
                  <c:v>-0.70710678118654846</c:v>
                </c:pt>
                <c:pt idx="16">
                  <c:v>-0.15643446504023223</c:v>
                </c:pt>
                <c:pt idx="17">
                  <c:v>0.45399049973954869</c:v>
                </c:pt>
                <c:pt idx="18">
                  <c:v>0.89100652418836723</c:v>
                </c:pt>
                <c:pt idx="19">
                  <c:v>0.98768834059513799</c:v>
                </c:pt>
                <c:pt idx="20">
                  <c:v>0.70710678118654857</c:v>
                </c:pt>
                <c:pt idx="21">
                  <c:v>0.15643446504023234</c:v>
                </c:pt>
                <c:pt idx="22">
                  <c:v>-0.45399049973954858</c:v>
                </c:pt>
                <c:pt idx="23">
                  <c:v>-0.89100652418836879</c:v>
                </c:pt>
                <c:pt idx="24">
                  <c:v>-0.98768834059513744</c:v>
                </c:pt>
                <c:pt idx="25">
                  <c:v>-0.70710678118654868</c:v>
                </c:pt>
                <c:pt idx="26">
                  <c:v>-0.15643446504023248</c:v>
                </c:pt>
                <c:pt idx="27">
                  <c:v>0.45399049973954531</c:v>
                </c:pt>
                <c:pt idx="28">
                  <c:v>0.89100652418836712</c:v>
                </c:pt>
                <c:pt idx="29">
                  <c:v>0.98768834059513744</c:v>
                </c:pt>
                <c:pt idx="30">
                  <c:v>0.70710678118654868</c:v>
                </c:pt>
                <c:pt idx="31">
                  <c:v>0.15643446504023259</c:v>
                </c:pt>
                <c:pt idx="32">
                  <c:v>-0.45399049973954519</c:v>
                </c:pt>
                <c:pt idx="33">
                  <c:v>-0.89100652418836701</c:v>
                </c:pt>
                <c:pt idx="34">
                  <c:v>-0.98768834059513744</c:v>
                </c:pt>
                <c:pt idx="35">
                  <c:v>-0.70710678118654879</c:v>
                </c:pt>
                <c:pt idx="36">
                  <c:v>-0.1564344650402327</c:v>
                </c:pt>
                <c:pt idx="37">
                  <c:v>0.45399049973954508</c:v>
                </c:pt>
                <c:pt idx="38">
                  <c:v>0.89100652418836701</c:v>
                </c:pt>
                <c:pt idx="39">
                  <c:v>0.98768834059513744</c:v>
                </c:pt>
                <c:pt idx="40">
                  <c:v>0.70710678118654891</c:v>
                </c:pt>
                <c:pt idx="41">
                  <c:v>0.15643446504022931</c:v>
                </c:pt>
                <c:pt idx="42">
                  <c:v>-0.45399049973954503</c:v>
                </c:pt>
                <c:pt idx="43">
                  <c:v>-0.8910065241883669</c:v>
                </c:pt>
                <c:pt idx="44">
                  <c:v>-0.98768834059513744</c:v>
                </c:pt>
                <c:pt idx="45">
                  <c:v>-0.70710678118654902</c:v>
                </c:pt>
                <c:pt idx="46">
                  <c:v>-0.15643446504022945</c:v>
                </c:pt>
                <c:pt idx="47">
                  <c:v>0.45399049973954492</c:v>
                </c:pt>
                <c:pt idx="48">
                  <c:v>0.89100652418837012</c:v>
                </c:pt>
              </c:numCache>
            </c:numRef>
          </c:yVal>
          <c:smooth val="1"/>
        </c:ser>
        <c:ser>
          <c:idx val="2"/>
          <c:order val="2"/>
          <c:tx>
            <c:strRef>
              <c:f>'1-dim'!$G$9</c:f>
              <c:strCache>
                <c:ptCount val="1"/>
                <c:pt idx="0">
                  <c:v>y1+y2</c:v>
                </c:pt>
              </c:strCache>
            </c:strRef>
          </c:tx>
          <c:spPr>
            <a:ln w="25400">
              <a:solidFill>
                <a:srgbClr val="FF0000"/>
              </a:solidFill>
              <a:prstDash val="solid"/>
            </a:ln>
          </c:spPr>
          <c:marker>
            <c:symbol val="none"/>
          </c:marker>
          <c:xVal>
            <c:numRef>
              <c:f>'1-dim'!$C$10:$C$58</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numCache>
            </c:numRef>
          </c:xVal>
          <c:yVal>
            <c:numRef>
              <c:f>'1-dim'!$G$10:$G$58</c:f>
              <c:numCache>
                <c:formatCode>0.00</c:formatCode>
                <c:ptCount val="49"/>
                <c:pt idx="0">
                  <c:v>0.70710678118654757</c:v>
                </c:pt>
                <c:pt idx="1">
                  <c:v>1.3925024425400205</c:v>
                </c:pt>
                <c:pt idx="2">
                  <c:v>1.8971505094303458</c:v>
                </c:pt>
                <c:pt idx="3">
                  <c:v>2.345061453311422</c:v>
                </c:pt>
                <c:pt idx="4">
                  <c:v>2.8165377245854764</c:v>
                </c:pt>
                <c:pt idx="5">
                  <c:v>3.2928932188134521</c:v>
                </c:pt>
                <c:pt idx="6">
                  <c:v>3.6477916001403838</c:v>
                </c:pt>
                <c:pt idx="7">
                  <c:v>3.6900584772393366</c:v>
                </c:pt>
                <c:pt idx="8">
                  <c:v>3.2421475333582608</c:v>
                </c:pt>
                <c:pt idx="9">
                  <c:v>2.223756318094928</c:v>
                </c:pt>
                <c:pt idx="10">
                  <c:v>0.70710678118654879</c:v>
                </c:pt>
                <c:pt idx="11">
                  <c:v>-1.0796335124595606</c:v>
                </c:pt>
                <c:pt idx="12">
                  <c:v>-2.8051315089094406</c:v>
                </c:pt>
                <c:pt idx="13">
                  <c:v>-4.1270745016881563</c:v>
                </c:pt>
                <c:pt idx="14">
                  <c:v>-4.7919144057757519</c:v>
                </c:pt>
                <c:pt idx="15">
                  <c:v>-4.7071067811865488</c:v>
                </c:pt>
                <c:pt idx="16">
                  <c:v>-3.9606605302208466</c:v>
                </c:pt>
                <c:pt idx="17">
                  <c:v>-2.7820774777602395</c:v>
                </c:pt>
                <c:pt idx="18">
                  <c:v>-1.4601344849815261</c:v>
                </c:pt>
                <c:pt idx="19">
                  <c:v>-0.24837963690465248</c:v>
                </c:pt>
                <c:pt idx="20">
                  <c:v>0.70710678118654757</c:v>
                </c:pt>
                <c:pt idx="21">
                  <c:v>1.392502442540021</c:v>
                </c:pt>
                <c:pt idx="22">
                  <c:v>1.8971505094303458</c:v>
                </c:pt>
                <c:pt idx="23">
                  <c:v>2.3450614533114225</c:v>
                </c:pt>
                <c:pt idx="24">
                  <c:v>2.8165377245854777</c:v>
                </c:pt>
                <c:pt idx="25">
                  <c:v>3.2928932188134512</c:v>
                </c:pt>
                <c:pt idx="26">
                  <c:v>3.6477916001403821</c:v>
                </c:pt>
                <c:pt idx="27">
                  <c:v>3.6900584772393361</c:v>
                </c:pt>
                <c:pt idx="28">
                  <c:v>3.2421475333582608</c:v>
                </c:pt>
                <c:pt idx="29">
                  <c:v>2.2237563180949218</c:v>
                </c:pt>
                <c:pt idx="30">
                  <c:v>0.70710678118655013</c:v>
                </c:pt>
                <c:pt idx="31">
                  <c:v>-1.0796335124595557</c:v>
                </c:pt>
                <c:pt idx="32">
                  <c:v>-2.8051315089094366</c:v>
                </c:pt>
                <c:pt idx="33">
                  <c:v>-4.1270745016881563</c:v>
                </c:pt>
                <c:pt idx="34">
                  <c:v>-4.7919144057757537</c:v>
                </c:pt>
                <c:pt idx="35">
                  <c:v>-4.7071067811865488</c:v>
                </c:pt>
                <c:pt idx="36">
                  <c:v>-3.9606605302208475</c:v>
                </c:pt>
                <c:pt idx="37">
                  <c:v>-2.7820774777602457</c:v>
                </c:pt>
                <c:pt idx="38">
                  <c:v>-1.460134484981527</c:v>
                </c:pt>
                <c:pt idx="39">
                  <c:v>-0.24837963690464726</c:v>
                </c:pt>
                <c:pt idx="40">
                  <c:v>0.70710678118654691</c:v>
                </c:pt>
                <c:pt idx="41">
                  <c:v>1.3925024425400239</c:v>
                </c:pt>
                <c:pt idx="42">
                  <c:v>1.8971505094303458</c:v>
                </c:pt>
                <c:pt idx="43">
                  <c:v>2.3450614533114216</c:v>
                </c:pt>
                <c:pt idx="44">
                  <c:v>2.8165377245854786</c:v>
                </c:pt>
                <c:pt idx="45">
                  <c:v>3.2928932188134512</c:v>
                </c:pt>
                <c:pt idx="46">
                  <c:v>3.6477916001403834</c:v>
                </c:pt>
                <c:pt idx="47">
                  <c:v>3.6900584772393361</c:v>
                </c:pt>
                <c:pt idx="48">
                  <c:v>3.2421475333582586</c:v>
                </c:pt>
              </c:numCache>
            </c:numRef>
          </c:yVal>
          <c:smooth val="1"/>
        </c:ser>
        <c:dLbls>
          <c:showLegendKey val="0"/>
          <c:showVal val="0"/>
          <c:showCatName val="0"/>
          <c:showSerName val="0"/>
          <c:showPercent val="0"/>
          <c:showBubbleSize val="0"/>
        </c:dLbls>
        <c:axId val="137029504"/>
        <c:axId val="137523200"/>
      </c:scatterChart>
      <c:valAx>
        <c:axId val="137029504"/>
        <c:scaling>
          <c:orientation val="minMax"/>
        </c:scaling>
        <c:delete val="0"/>
        <c:axPos val="b"/>
        <c:title>
          <c:tx>
            <c:rich>
              <a:bodyPr/>
              <a:lstStyle/>
              <a:p>
                <a:pPr>
                  <a:defRPr sz="1600" b="1" i="0" u="none" strike="noStrike" baseline="0">
                    <a:solidFill>
                      <a:srgbClr val="000000"/>
                    </a:solidFill>
                    <a:latin typeface="Arial"/>
                    <a:ea typeface="Arial"/>
                    <a:cs typeface="Arial"/>
                  </a:defRPr>
                </a:pPr>
                <a:r>
                  <a:rPr lang="nl-BE"/>
                  <a:t>t(s)</a:t>
                </a:r>
              </a:p>
            </c:rich>
          </c:tx>
          <c:layout>
            <c:manualLayout>
              <c:xMode val="edge"/>
              <c:yMode val="edge"/>
              <c:x val="0.9063200110634767"/>
              <c:y val="0.41750050964417679"/>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nl-BE"/>
          </a:p>
        </c:txPr>
        <c:crossAx val="137523200"/>
        <c:crosses val="autoZero"/>
        <c:crossBetween val="midCat"/>
        <c:majorUnit val="2"/>
      </c:valAx>
      <c:valAx>
        <c:axId val="137523200"/>
        <c:scaling>
          <c:orientation val="minMax"/>
        </c:scaling>
        <c:delete val="0"/>
        <c:axPos val="l"/>
        <c:majorGridlines>
          <c:spPr>
            <a:ln w="3175">
              <a:solidFill>
                <a:srgbClr val="000000"/>
              </a:solidFill>
              <a:prstDash val="sysDash"/>
            </a:ln>
          </c:spPr>
        </c:majorGridlines>
        <c:title>
          <c:tx>
            <c:rich>
              <a:bodyPr rot="0" vert="horz"/>
              <a:lstStyle/>
              <a:p>
                <a:pPr algn="ctr">
                  <a:defRPr sz="1600" b="1" i="0" u="none" strike="noStrike" baseline="0">
                    <a:solidFill>
                      <a:srgbClr val="000000"/>
                    </a:solidFill>
                    <a:latin typeface="Arial"/>
                    <a:ea typeface="Arial"/>
                    <a:cs typeface="Arial"/>
                  </a:defRPr>
                </a:pPr>
                <a:r>
                  <a:rPr lang="nl-BE"/>
                  <a:t>Y</a:t>
                </a:r>
              </a:p>
            </c:rich>
          </c:tx>
          <c:layout>
            <c:manualLayout>
              <c:xMode val="edge"/>
              <c:yMode val="edge"/>
              <c:x val="0.11546865525568333"/>
              <c:y val="1.7500021362330764E-2"/>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nl-BE"/>
          </a:p>
        </c:txPr>
        <c:crossAx val="137029504"/>
        <c:crosses val="autoZero"/>
        <c:crossBetween val="midCat"/>
      </c:valAx>
      <c:spPr>
        <a:noFill/>
        <a:ln w="12700">
          <a:solidFill>
            <a:srgbClr val="808080"/>
          </a:solidFill>
          <a:prstDash val="solid"/>
        </a:ln>
      </c:spPr>
    </c:plotArea>
    <c:legend>
      <c:legendPos val="b"/>
      <c:layout>
        <c:manualLayout>
          <c:xMode val="edge"/>
          <c:yMode val="edge"/>
          <c:x val="0.30719019605757264"/>
          <c:y val="0.89500109253063054"/>
          <c:w val="0.38126442773102986"/>
          <c:h val="5.5000067138753835E-2"/>
        </c:manualLayout>
      </c:layout>
      <c:overlay val="0"/>
      <c:spPr>
        <a:solidFill>
          <a:srgbClr val="FFFFFF"/>
        </a:solidFill>
        <a:ln w="25400">
          <a:noFill/>
        </a:ln>
      </c:spPr>
      <c:txPr>
        <a:bodyPr/>
        <a:lstStyle/>
        <a:p>
          <a:pPr>
            <a:defRPr sz="920" b="0" i="0" u="none" strike="noStrike" baseline="0">
              <a:solidFill>
                <a:srgbClr val="000000"/>
              </a:solidFill>
              <a:latin typeface="Arial"/>
              <a:ea typeface="Arial"/>
              <a:cs typeface="Arial"/>
            </a:defRPr>
          </a:pPr>
          <a:endParaRPr lang="nl-BE"/>
        </a:p>
      </c:txPr>
    </c:legend>
    <c:plotVisOnly val="1"/>
    <c:dispBlanksAs val="gap"/>
    <c:showDLblsOverMax val="0"/>
  </c:chart>
  <c:spPr>
    <a:solidFill>
      <a:srgbClr val="FFFFFF"/>
    </a:solidFill>
    <a:ln w="25400">
      <a:solidFill>
        <a:srgbClr val="969696"/>
      </a:solidFill>
      <a:prstDash val="solid"/>
    </a:ln>
    <a:effectLst>
      <a:outerShdw dist="35921" dir="2700000" algn="br">
        <a:srgbClr val="000000"/>
      </a:outerShdw>
    </a:effectLst>
  </c:spPr>
  <c:txPr>
    <a:bodyPr/>
    <a:lstStyle/>
    <a:p>
      <a:pPr>
        <a:defRPr sz="800" b="0" i="0" u="none" strike="noStrike" baseline="0">
          <a:solidFill>
            <a:srgbClr val="000000"/>
          </a:solidFill>
          <a:latin typeface="Arial"/>
          <a:ea typeface="Arial"/>
          <a:cs typeface="Arial"/>
        </a:defRPr>
      </a:pPr>
      <a:endParaRPr lang="nl-B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B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207293825113972E-2"/>
          <c:y val="1.7605240521405417E-2"/>
          <c:w val="0.80392327904428584"/>
          <c:h val="0.75750092468374597"/>
        </c:manualLayout>
      </c:layout>
      <c:scatterChart>
        <c:scatterStyle val="smoothMarker"/>
        <c:varyColors val="0"/>
        <c:ser>
          <c:idx val="1"/>
          <c:order val="0"/>
          <c:tx>
            <c:strRef>
              <c:f>'1-dim'!$D$9</c:f>
              <c:strCache>
                <c:ptCount val="1"/>
                <c:pt idx="0">
                  <c:v>y1</c:v>
                </c:pt>
              </c:strCache>
            </c:strRef>
          </c:tx>
          <c:spPr>
            <a:ln w="25400">
              <a:solidFill>
                <a:srgbClr val="000000"/>
              </a:solidFill>
              <a:prstDash val="solid"/>
            </a:ln>
          </c:spPr>
          <c:marker>
            <c:symbol val="none"/>
          </c:marker>
          <c:xVal>
            <c:numRef>
              <c:f>'1-dim'!$C$10:$C$58</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numCache>
            </c:numRef>
          </c:xVal>
          <c:yVal>
            <c:numRef>
              <c:f>'1-dim'!$D$10:$D$58</c:f>
              <c:numCache>
                <c:formatCode>0.00</c:formatCode>
                <c:ptCount val="49"/>
                <c:pt idx="0">
                  <c:v>0</c:v>
                </c:pt>
                <c:pt idx="1">
                  <c:v>1.2360679774997896</c:v>
                </c:pt>
                <c:pt idx="2">
                  <c:v>2.3511410091698925</c:v>
                </c:pt>
                <c:pt idx="3">
                  <c:v>3.2360679774997898</c:v>
                </c:pt>
                <c:pt idx="4">
                  <c:v>3.8042260651806141</c:v>
                </c:pt>
                <c:pt idx="5">
                  <c:v>4</c:v>
                </c:pt>
                <c:pt idx="6">
                  <c:v>3.8042260651806141</c:v>
                </c:pt>
                <c:pt idx="7">
                  <c:v>3.2360679774997898</c:v>
                </c:pt>
                <c:pt idx="8">
                  <c:v>2.351141009169893</c:v>
                </c:pt>
                <c:pt idx="9">
                  <c:v>1.23606797749979</c:v>
                </c:pt>
                <c:pt idx="10">
                  <c:v>4.90059381963448E-16</c:v>
                </c:pt>
                <c:pt idx="11">
                  <c:v>-1.2360679774997909</c:v>
                </c:pt>
                <c:pt idx="12">
                  <c:v>-2.3511410091698934</c:v>
                </c:pt>
                <c:pt idx="13">
                  <c:v>-3.2360679774997894</c:v>
                </c:pt>
                <c:pt idx="14">
                  <c:v>-3.8042260651806141</c:v>
                </c:pt>
                <c:pt idx="15">
                  <c:v>-4</c:v>
                </c:pt>
                <c:pt idx="16">
                  <c:v>-3.8042260651806146</c:v>
                </c:pt>
                <c:pt idx="17">
                  <c:v>-3.236067977499788</c:v>
                </c:pt>
                <c:pt idx="18">
                  <c:v>-2.3511410091698934</c:v>
                </c:pt>
                <c:pt idx="19">
                  <c:v>-1.2360679774997905</c:v>
                </c:pt>
                <c:pt idx="20">
                  <c:v>-9.8011876392689601E-16</c:v>
                </c:pt>
                <c:pt idx="21">
                  <c:v>1.2360679774997887</c:v>
                </c:pt>
                <c:pt idx="22">
                  <c:v>2.3511410091698943</c:v>
                </c:pt>
                <c:pt idx="23">
                  <c:v>3.2360679774997911</c:v>
                </c:pt>
                <c:pt idx="24">
                  <c:v>3.804226065180615</c:v>
                </c:pt>
                <c:pt idx="25">
                  <c:v>4</c:v>
                </c:pt>
                <c:pt idx="26">
                  <c:v>3.8042260651806146</c:v>
                </c:pt>
                <c:pt idx="27">
                  <c:v>3.2360679774997907</c:v>
                </c:pt>
                <c:pt idx="28">
                  <c:v>2.3511410091698934</c:v>
                </c:pt>
                <c:pt idx="29">
                  <c:v>1.2360679774997843</c:v>
                </c:pt>
                <c:pt idx="30">
                  <c:v>1.470178145890344E-15</c:v>
                </c:pt>
                <c:pt idx="31">
                  <c:v>-1.2360679774997883</c:v>
                </c:pt>
                <c:pt idx="32">
                  <c:v>-2.3511410091698912</c:v>
                </c:pt>
                <c:pt idx="33">
                  <c:v>-3.2360679774997889</c:v>
                </c:pt>
                <c:pt idx="34">
                  <c:v>-3.8042260651806159</c:v>
                </c:pt>
                <c:pt idx="35">
                  <c:v>-4</c:v>
                </c:pt>
                <c:pt idx="36">
                  <c:v>-3.804226065180615</c:v>
                </c:pt>
                <c:pt idx="37">
                  <c:v>-3.2360679774997907</c:v>
                </c:pt>
                <c:pt idx="38">
                  <c:v>-2.3511410091698939</c:v>
                </c:pt>
                <c:pt idx="39">
                  <c:v>-1.2360679774997847</c:v>
                </c:pt>
                <c:pt idx="40">
                  <c:v>-1.960237527853792E-15</c:v>
                </c:pt>
                <c:pt idx="41">
                  <c:v>1.2360679774997945</c:v>
                </c:pt>
                <c:pt idx="42">
                  <c:v>2.3511410091698908</c:v>
                </c:pt>
                <c:pt idx="43">
                  <c:v>3.2360679774997885</c:v>
                </c:pt>
                <c:pt idx="44">
                  <c:v>3.8042260651806159</c:v>
                </c:pt>
                <c:pt idx="45">
                  <c:v>4</c:v>
                </c:pt>
                <c:pt idx="46">
                  <c:v>3.8042260651806128</c:v>
                </c:pt>
                <c:pt idx="47">
                  <c:v>3.2360679774997911</c:v>
                </c:pt>
                <c:pt idx="48">
                  <c:v>2.3511410091698886</c:v>
                </c:pt>
              </c:numCache>
            </c:numRef>
          </c:yVal>
          <c:smooth val="1"/>
        </c:ser>
        <c:ser>
          <c:idx val="0"/>
          <c:order val="1"/>
          <c:tx>
            <c:strRef>
              <c:f>'1-dim'!$E$9</c:f>
              <c:strCache>
                <c:ptCount val="1"/>
                <c:pt idx="0">
                  <c:v>y2</c:v>
                </c:pt>
              </c:strCache>
            </c:strRef>
          </c:tx>
          <c:spPr>
            <a:ln w="25400">
              <a:solidFill>
                <a:srgbClr val="3366FF"/>
              </a:solidFill>
              <a:prstDash val="solid"/>
            </a:ln>
          </c:spPr>
          <c:marker>
            <c:symbol val="none"/>
          </c:marker>
          <c:xVal>
            <c:numRef>
              <c:f>'1-dim'!$C$10:$C$58</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numCache>
            </c:numRef>
          </c:xVal>
          <c:yVal>
            <c:numRef>
              <c:f>'1-dim'!$E$10:$E$58</c:f>
              <c:numCache>
                <c:formatCode>0.00</c:formatCode>
                <c:ptCount val="49"/>
                <c:pt idx="0">
                  <c:v>1</c:v>
                </c:pt>
                <c:pt idx="1">
                  <c:v>0.80901699437494745</c:v>
                </c:pt>
                <c:pt idx="2">
                  <c:v>0.30901699437494751</c:v>
                </c:pt>
                <c:pt idx="3">
                  <c:v>-0.30901699437494728</c:v>
                </c:pt>
                <c:pt idx="4">
                  <c:v>-0.80901699437494734</c:v>
                </c:pt>
                <c:pt idx="5">
                  <c:v>-1</c:v>
                </c:pt>
                <c:pt idx="6">
                  <c:v>-0.80901699437494756</c:v>
                </c:pt>
                <c:pt idx="7">
                  <c:v>-0.30901699437494762</c:v>
                </c:pt>
                <c:pt idx="8">
                  <c:v>0.30901699437494717</c:v>
                </c:pt>
                <c:pt idx="9">
                  <c:v>0.80901699437494723</c:v>
                </c:pt>
                <c:pt idx="10">
                  <c:v>1</c:v>
                </c:pt>
                <c:pt idx="11">
                  <c:v>0.80901699437494656</c:v>
                </c:pt>
                <c:pt idx="12">
                  <c:v>0.30901699437494606</c:v>
                </c:pt>
                <c:pt idx="13">
                  <c:v>-0.30901699437494706</c:v>
                </c:pt>
                <c:pt idx="14">
                  <c:v>-0.80901699437494723</c:v>
                </c:pt>
                <c:pt idx="15">
                  <c:v>-1</c:v>
                </c:pt>
                <c:pt idx="16">
                  <c:v>-0.80901699437494767</c:v>
                </c:pt>
                <c:pt idx="17">
                  <c:v>-0.30901699437494617</c:v>
                </c:pt>
                <c:pt idx="18">
                  <c:v>0.30901699437494695</c:v>
                </c:pt>
                <c:pt idx="19">
                  <c:v>0.80901699437494712</c:v>
                </c:pt>
                <c:pt idx="20">
                  <c:v>1</c:v>
                </c:pt>
                <c:pt idx="21">
                  <c:v>0.80901699437494778</c:v>
                </c:pt>
                <c:pt idx="22">
                  <c:v>0.30901699437494629</c:v>
                </c:pt>
                <c:pt idx="23">
                  <c:v>-0.30901699437494851</c:v>
                </c:pt>
                <c:pt idx="24">
                  <c:v>-0.80901699437494812</c:v>
                </c:pt>
                <c:pt idx="25">
                  <c:v>-1</c:v>
                </c:pt>
                <c:pt idx="26">
                  <c:v>-0.80901699437494679</c:v>
                </c:pt>
                <c:pt idx="27">
                  <c:v>-0.30901699437494978</c:v>
                </c:pt>
                <c:pt idx="28">
                  <c:v>0.30901699437494839</c:v>
                </c:pt>
                <c:pt idx="29">
                  <c:v>0.80901699437495012</c:v>
                </c:pt>
                <c:pt idx="30">
                  <c:v>1</c:v>
                </c:pt>
                <c:pt idx="31">
                  <c:v>0.80901699437494901</c:v>
                </c:pt>
                <c:pt idx="32">
                  <c:v>0.30901699437494656</c:v>
                </c:pt>
                <c:pt idx="33">
                  <c:v>-0.3090169943749449</c:v>
                </c:pt>
                <c:pt idx="34">
                  <c:v>-0.8090169943749479</c:v>
                </c:pt>
                <c:pt idx="35">
                  <c:v>-1</c:v>
                </c:pt>
                <c:pt idx="36">
                  <c:v>-0.8090169943749469</c:v>
                </c:pt>
                <c:pt idx="37">
                  <c:v>-0.30901699437495006</c:v>
                </c:pt>
                <c:pt idx="38">
                  <c:v>0.30901699437494817</c:v>
                </c:pt>
                <c:pt idx="39">
                  <c:v>0.80901699437495</c:v>
                </c:pt>
                <c:pt idx="40">
                  <c:v>1</c:v>
                </c:pt>
                <c:pt idx="41">
                  <c:v>0.8090169943749449</c:v>
                </c:pt>
                <c:pt idx="42">
                  <c:v>0.30901699437494679</c:v>
                </c:pt>
                <c:pt idx="43">
                  <c:v>-0.30901699437494468</c:v>
                </c:pt>
                <c:pt idx="44">
                  <c:v>-0.80901699437494778</c:v>
                </c:pt>
                <c:pt idx="45">
                  <c:v>-1</c:v>
                </c:pt>
                <c:pt idx="46">
                  <c:v>-0.80901699437494712</c:v>
                </c:pt>
                <c:pt idx="47">
                  <c:v>-0.30901699437495028</c:v>
                </c:pt>
                <c:pt idx="48">
                  <c:v>0.30901699437494795</c:v>
                </c:pt>
              </c:numCache>
            </c:numRef>
          </c:yVal>
          <c:smooth val="1"/>
        </c:ser>
        <c:ser>
          <c:idx val="2"/>
          <c:order val="2"/>
          <c:tx>
            <c:strRef>
              <c:f>'1-dim'!$G$9</c:f>
              <c:strCache>
                <c:ptCount val="1"/>
                <c:pt idx="0">
                  <c:v>y1+y2</c:v>
                </c:pt>
              </c:strCache>
            </c:strRef>
          </c:tx>
          <c:spPr>
            <a:ln w="25400">
              <a:solidFill>
                <a:srgbClr val="FF0000"/>
              </a:solidFill>
              <a:prstDash val="solid"/>
            </a:ln>
          </c:spPr>
          <c:marker>
            <c:symbol val="none"/>
          </c:marker>
          <c:xVal>
            <c:numRef>
              <c:f>'1-dim'!$C$10:$C$58</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numCache>
            </c:numRef>
          </c:xVal>
          <c:yVal>
            <c:numRef>
              <c:f>'1-dim'!$G$10:$G$58</c:f>
              <c:numCache>
                <c:formatCode>0.00</c:formatCode>
                <c:ptCount val="49"/>
                <c:pt idx="0">
                  <c:v>1</c:v>
                </c:pt>
                <c:pt idx="1">
                  <c:v>2.0450849718747373</c:v>
                </c:pt>
                <c:pt idx="2">
                  <c:v>2.66015800354484</c:v>
                </c:pt>
                <c:pt idx="3">
                  <c:v>2.9270509831248424</c:v>
                </c:pt>
                <c:pt idx="4">
                  <c:v>2.9952090708056667</c:v>
                </c:pt>
                <c:pt idx="5">
                  <c:v>3</c:v>
                </c:pt>
                <c:pt idx="6">
                  <c:v>2.9952090708056667</c:v>
                </c:pt>
                <c:pt idx="7">
                  <c:v>2.9270509831248424</c:v>
                </c:pt>
                <c:pt idx="8">
                  <c:v>2.66015800354484</c:v>
                </c:pt>
                <c:pt idx="9">
                  <c:v>2.0450849718747373</c:v>
                </c:pt>
                <c:pt idx="10">
                  <c:v>1.0000000000000004</c:v>
                </c:pt>
                <c:pt idx="11">
                  <c:v>-0.42705098312484435</c:v>
                </c:pt>
                <c:pt idx="12">
                  <c:v>-2.0421240147949473</c:v>
                </c:pt>
                <c:pt idx="13">
                  <c:v>-3.5450849718747364</c:v>
                </c:pt>
                <c:pt idx="14">
                  <c:v>-4.6132430595555611</c:v>
                </c:pt>
                <c:pt idx="15">
                  <c:v>-5</c:v>
                </c:pt>
                <c:pt idx="16">
                  <c:v>-4.613243059555562</c:v>
                </c:pt>
                <c:pt idx="17">
                  <c:v>-3.5450849718747341</c:v>
                </c:pt>
                <c:pt idx="18">
                  <c:v>-2.0421240147949464</c:v>
                </c:pt>
                <c:pt idx="19">
                  <c:v>-0.42705098312484335</c:v>
                </c:pt>
                <c:pt idx="20">
                  <c:v>0.999999999999999</c:v>
                </c:pt>
                <c:pt idx="21">
                  <c:v>2.0450849718747364</c:v>
                </c:pt>
                <c:pt idx="22">
                  <c:v>2.6601580035448404</c:v>
                </c:pt>
                <c:pt idx="23">
                  <c:v>2.9270509831248428</c:v>
                </c:pt>
                <c:pt idx="24">
                  <c:v>2.9952090708056671</c:v>
                </c:pt>
                <c:pt idx="25">
                  <c:v>3</c:v>
                </c:pt>
                <c:pt idx="26">
                  <c:v>2.995209070805668</c:v>
                </c:pt>
                <c:pt idx="27">
                  <c:v>2.927050983124841</c:v>
                </c:pt>
                <c:pt idx="28">
                  <c:v>2.6601580035448418</c:v>
                </c:pt>
                <c:pt idx="29">
                  <c:v>2.0450849718747346</c:v>
                </c:pt>
                <c:pt idx="30">
                  <c:v>1.0000000000000016</c:v>
                </c:pt>
                <c:pt idx="31">
                  <c:v>-0.42705098312483925</c:v>
                </c:pt>
                <c:pt idx="32">
                  <c:v>-2.0421240147949447</c:v>
                </c:pt>
                <c:pt idx="33">
                  <c:v>-3.5450849718747337</c:v>
                </c:pt>
                <c:pt idx="34">
                  <c:v>-4.6132430595555638</c:v>
                </c:pt>
                <c:pt idx="35">
                  <c:v>-5</c:v>
                </c:pt>
                <c:pt idx="36">
                  <c:v>-4.613243059555562</c:v>
                </c:pt>
                <c:pt idx="37">
                  <c:v>-3.5450849718747408</c:v>
                </c:pt>
                <c:pt idx="38">
                  <c:v>-2.0421240147949455</c:v>
                </c:pt>
                <c:pt idx="39">
                  <c:v>-0.42705098312483469</c:v>
                </c:pt>
                <c:pt idx="40">
                  <c:v>0.999999999999998</c:v>
                </c:pt>
                <c:pt idx="41">
                  <c:v>2.0450849718747395</c:v>
                </c:pt>
                <c:pt idx="42">
                  <c:v>2.6601580035448373</c:v>
                </c:pt>
                <c:pt idx="43">
                  <c:v>2.9270509831248437</c:v>
                </c:pt>
                <c:pt idx="44">
                  <c:v>2.995209070805668</c:v>
                </c:pt>
                <c:pt idx="45">
                  <c:v>3</c:v>
                </c:pt>
                <c:pt idx="46">
                  <c:v>2.9952090708056658</c:v>
                </c:pt>
                <c:pt idx="47">
                  <c:v>2.927050983124841</c:v>
                </c:pt>
                <c:pt idx="48">
                  <c:v>2.6601580035448364</c:v>
                </c:pt>
              </c:numCache>
            </c:numRef>
          </c:yVal>
          <c:smooth val="1"/>
        </c:ser>
        <c:dLbls>
          <c:showLegendKey val="0"/>
          <c:showVal val="0"/>
          <c:showCatName val="0"/>
          <c:showSerName val="0"/>
          <c:showPercent val="0"/>
          <c:showBubbleSize val="0"/>
        </c:dLbls>
        <c:axId val="137452928"/>
        <c:axId val="137455104"/>
      </c:scatterChart>
      <c:valAx>
        <c:axId val="137452928"/>
        <c:scaling>
          <c:orientation val="minMax"/>
        </c:scaling>
        <c:delete val="0"/>
        <c:axPos val="b"/>
        <c:title>
          <c:tx>
            <c:rich>
              <a:bodyPr/>
              <a:lstStyle/>
              <a:p>
                <a:pPr>
                  <a:defRPr sz="1600" b="1" i="0" u="none" strike="noStrike" baseline="0">
                    <a:solidFill>
                      <a:srgbClr val="000000"/>
                    </a:solidFill>
                    <a:latin typeface="Arial"/>
                    <a:ea typeface="Arial"/>
                    <a:cs typeface="Arial"/>
                  </a:defRPr>
                </a:pPr>
                <a:r>
                  <a:rPr lang="nl-BE"/>
                  <a:t>t(s)</a:t>
                </a:r>
              </a:p>
            </c:rich>
          </c:tx>
          <c:layout>
            <c:manualLayout>
              <c:xMode val="edge"/>
              <c:yMode val="edge"/>
              <c:x val="0.9063200110634767"/>
              <c:y val="0.41750050964417679"/>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nl-BE"/>
          </a:p>
        </c:txPr>
        <c:crossAx val="137455104"/>
        <c:crosses val="autoZero"/>
        <c:crossBetween val="midCat"/>
        <c:majorUnit val="2"/>
      </c:valAx>
      <c:valAx>
        <c:axId val="137455104"/>
        <c:scaling>
          <c:orientation val="minMax"/>
        </c:scaling>
        <c:delete val="0"/>
        <c:axPos val="l"/>
        <c:majorGridlines>
          <c:spPr>
            <a:ln w="3175">
              <a:solidFill>
                <a:srgbClr val="000000"/>
              </a:solidFill>
              <a:prstDash val="sysDash"/>
            </a:ln>
          </c:spPr>
        </c:majorGridlines>
        <c:title>
          <c:tx>
            <c:rich>
              <a:bodyPr rot="0" vert="horz"/>
              <a:lstStyle/>
              <a:p>
                <a:pPr algn="ctr">
                  <a:defRPr sz="1600" b="1" i="0" u="none" strike="noStrike" baseline="0">
                    <a:solidFill>
                      <a:srgbClr val="000000"/>
                    </a:solidFill>
                    <a:latin typeface="Arial"/>
                    <a:ea typeface="Arial"/>
                    <a:cs typeface="Arial"/>
                  </a:defRPr>
                </a:pPr>
                <a:r>
                  <a:rPr lang="nl-BE"/>
                  <a:t>Y</a:t>
                </a:r>
              </a:p>
            </c:rich>
          </c:tx>
          <c:layout>
            <c:manualLayout>
              <c:xMode val="edge"/>
              <c:yMode val="edge"/>
              <c:x val="0.11546865525568333"/>
              <c:y val="1.7500021362330764E-2"/>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nl-BE"/>
          </a:p>
        </c:txPr>
        <c:crossAx val="137452928"/>
        <c:crosses val="autoZero"/>
        <c:crossBetween val="midCat"/>
      </c:valAx>
      <c:spPr>
        <a:noFill/>
        <a:ln w="12700">
          <a:solidFill>
            <a:srgbClr val="808080"/>
          </a:solidFill>
          <a:prstDash val="solid"/>
        </a:ln>
      </c:spPr>
    </c:plotArea>
    <c:legend>
      <c:legendPos val="b"/>
      <c:layout>
        <c:manualLayout>
          <c:xMode val="edge"/>
          <c:yMode val="edge"/>
          <c:x val="0.30118580233255227"/>
          <c:y val="0.89278587943744359"/>
          <c:w val="0.38126442773102986"/>
          <c:h val="5.5000067138753835E-2"/>
        </c:manualLayout>
      </c:layout>
      <c:overlay val="0"/>
      <c:spPr>
        <a:solidFill>
          <a:srgbClr val="FFFFFF"/>
        </a:solidFill>
        <a:ln w="25400">
          <a:noFill/>
        </a:ln>
      </c:spPr>
      <c:txPr>
        <a:bodyPr/>
        <a:lstStyle/>
        <a:p>
          <a:pPr>
            <a:defRPr sz="920" b="0" i="0" u="none" strike="noStrike" baseline="0">
              <a:solidFill>
                <a:srgbClr val="000000"/>
              </a:solidFill>
              <a:latin typeface="Arial"/>
              <a:ea typeface="Arial"/>
              <a:cs typeface="Arial"/>
            </a:defRPr>
          </a:pPr>
          <a:endParaRPr lang="nl-BE"/>
        </a:p>
      </c:txPr>
    </c:legend>
    <c:plotVisOnly val="1"/>
    <c:dispBlanksAs val="gap"/>
    <c:showDLblsOverMax val="0"/>
  </c:chart>
  <c:spPr>
    <a:solidFill>
      <a:srgbClr val="FFFFFF"/>
    </a:solidFill>
    <a:ln w="25400">
      <a:solidFill>
        <a:srgbClr val="969696"/>
      </a:solidFill>
      <a:prstDash val="solid"/>
    </a:ln>
    <a:effectLst>
      <a:outerShdw dist="35921" dir="2700000" algn="br">
        <a:srgbClr val="000000"/>
      </a:outerShdw>
    </a:effectLst>
  </c:spPr>
  <c:txPr>
    <a:bodyPr/>
    <a:lstStyle/>
    <a:p>
      <a:pPr>
        <a:defRPr sz="800" b="0" i="0" u="none" strike="noStrike" baseline="0">
          <a:solidFill>
            <a:srgbClr val="000000"/>
          </a:solidFill>
          <a:latin typeface="Arial"/>
          <a:ea typeface="Arial"/>
          <a:cs typeface="Arial"/>
        </a:defRPr>
      </a:pPr>
      <a:endParaRPr lang="nl-BE"/>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7.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0.64253</cdr:x>
      <cdr:y>0.62325</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436096" y="3528392"/>
          <a:ext cx="3024336" cy="2132855"/>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0.64253</cdr:x>
      <cdr:y>0.62799</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436096" y="3600400"/>
          <a:ext cx="3024336" cy="2132856"/>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186661" cy="3429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5472628" y="0"/>
            <a:ext cx="4186661" cy="342900"/>
          </a:xfrm>
          <a:prstGeom prst="rect">
            <a:avLst/>
          </a:prstGeom>
        </p:spPr>
        <p:txBody>
          <a:bodyPr vert="horz" lIns="91440" tIns="45720" rIns="91440" bIns="45720" rtlCol="0"/>
          <a:lstStyle>
            <a:lvl1pPr algn="r">
              <a:defRPr sz="1200"/>
            </a:lvl1pPr>
          </a:lstStyle>
          <a:p>
            <a:fld id="{230B8D51-579C-497F-8296-652641C5BD93}" type="datetimeFigureOut">
              <a:rPr lang="nl-BE" smtClean="0"/>
              <a:t>6/01/2017</a:t>
            </a:fld>
            <a:endParaRPr lang="nl-BE"/>
          </a:p>
        </p:txBody>
      </p:sp>
      <p:sp>
        <p:nvSpPr>
          <p:cNvPr id="4" name="Tijdelijke aanduiding voor voettekst 3"/>
          <p:cNvSpPr>
            <a:spLocks noGrp="1"/>
          </p:cNvSpPr>
          <p:nvPr>
            <p:ph type="ftr" sz="quarter" idx="2"/>
          </p:nvPr>
        </p:nvSpPr>
        <p:spPr>
          <a:xfrm>
            <a:off x="0" y="6513910"/>
            <a:ext cx="4186661" cy="34290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5472628" y="6513910"/>
            <a:ext cx="4186661" cy="342900"/>
          </a:xfrm>
          <a:prstGeom prst="rect">
            <a:avLst/>
          </a:prstGeom>
        </p:spPr>
        <p:txBody>
          <a:bodyPr vert="horz" lIns="91440" tIns="45720" rIns="91440" bIns="45720" rtlCol="0" anchor="b"/>
          <a:lstStyle>
            <a:lvl1pPr algn="r">
              <a:defRPr sz="1200"/>
            </a:lvl1pPr>
          </a:lstStyle>
          <a:p>
            <a:fld id="{58979B8C-582A-4E4D-B015-65AF8C8B9C88}" type="slidenum">
              <a:rPr lang="nl-BE" smtClean="0"/>
              <a:t>‹nr.›</a:t>
            </a:fld>
            <a:endParaRPr lang="nl-BE"/>
          </a:p>
        </p:txBody>
      </p:sp>
    </p:spTree>
    <p:extLst>
      <p:ext uri="{BB962C8B-B14F-4D97-AF65-F5344CB8AC3E}">
        <p14:creationId xmlns:p14="http://schemas.microsoft.com/office/powerpoint/2010/main" val="2395249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186661" cy="3429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5472628" y="0"/>
            <a:ext cx="4186661" cy="342900"/>
          </a:xfrm>
          <a:prstGeom prst="rect">
            <a:avLst/>
          </a:prstGeom>
        </p:spPr>
        <p:txBody>
          <a:bodyPr vert="horz" lIns="91440" tIns="45720" rIns="91440" bIns="45720" rtlCol="0"/>
          <a:lstStyle>
            <a:lvl1pPr algn="r">
              <a:defRPr sz="1200"/>
            </a:lvl1pPr>
          </a:lstStyle>
          <a:p>
            <a:fld id="{F3C78E14-5497-4654-A1BD-A571C723E305}" type="datetimeFigureOut">
              <a:rPr lang="nl-BE" smtClean="0"/>
              <a:t>6/01/2017</a:t>
            </a:fld>
            <a:endParaRPr lang="nl-BE"/>
          </a:p>
        </p:txBody>
      </p:sp>
      <p:sp>
        <p:nvSpPr>
          <p:cNvPr id="4" name="Tijdelijke aanduiding voor dia-afbeelding 3"/>
          <p:cNvSpPr>
            <a:spLocks noGrp="1" noRot="1" noChangeAspect="1"/>
          </p:cNvSpPr>
          <p:nvPr>
            <p:ph type="sldImg" idx="2"/>
          </p:nvPr>
        </p:nvSpPr>
        <p:spPr>
          <a:xfrm>
            <a:off x="3116263" y="514350"/>
            <a:ext cx="3429000" cy="257175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966153" y="3257550"/>
            <a:ext cx="7729220" cy="30861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6513910"/>
            <a:ext cx="4186661" cy="3429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5472628" y="6513910"/>
            <a:ext cx="4186661" cy="342900"/>
          </a:xfrm>
          <a:prstGeom prst="rect">
            <a:avLst/>
          </a:prstGeom>
        </p:spPr>
        <p:txBody>
          <a:bodyPr vert="horz" lIns="91440" tIns="45720" rIns="91440" bIns="45720" rtlCol="0" anchor="b"/>
          <a:lstStyle>
            <a:lvl1pPr algn="r">
              <a:defRPr sz="1200"/>
            </a:lvl1pPr>
          </a:lstStyle>
          <a:p>
            <a:fld id="{6B4ED21F-1FD6-4B5D-BE4E-D5646C752276}" type="slidenum">
              <a:rPr lang="nl-BE" smtClean="0"/>
              <a:t>‹nr.›</a:t>
            </a:fld>
            <a:endParaRPr lang="nl-BE"/>
          </a:p>
        </p:txBody>
      </p:sp>
    </p:spTree>
    <p:extLst>
      <p:ext uri="{BB962C8B-B14F-4D97-AF65-F5344CB8AC3E}">
        <p14:creationId xmlns:p14="http://schemas.microsoft.com/office/powerpoint/2010/main" val="40403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116263" y="476672"/>
            <a:ext cx="3429000" cy="2571750"/>
          </a:xfrm>
        </p:spPr>
      </p:sp>
      <p:sp>
        <p:nvSpPr>
          <p:cNvPr id="3" name="Tijdelijke aanduiding voor notities 2"/>
          <p:cNvSpPr>
            <a:spLocks noGrp="1"/>
          </p:cNvSpPr>
          <p:nvPr>
            <p:ph type="body" idx="1"/>
          </p:nvPr>
        </p:nvSpPr>
        <p:spPr/>
        <p:txBody>
          <a:bodyPr/>
          <a:lstStyle/>
          <a:p>
            <a:r>
              <a:rPr lang="nl-BE" dirty="0" smtClean="0"/>
              <a:t>Deze workshop werd 2x gegeven, op zaterdag voor- en namiddag.</a:t>
            </a:r>
          </a:p>
          <a:p>
            <a:r>
              <a:rPr lang="nl-BE" dirty="0" smtClean="0"/>
              <a:t>Telkens waren een vijftiental actieve toehoorders aanwezig, die vrij ideeën en opmerkingen gaven.</a:t>
            </a:r>
          </a:p>
          <a:p>
            <a:r>
              <a:rPr lang="nl-BE" dirty="0" smtClean="0"/>
              <a:t>Elkeen kreeg een hand-out van deze PowerPoint presentatie en er stonden 2 systemen centraal opgesteld.</a:t>
            </a:r>
          </a:p>
          <a:p>
            <a:endParaRPr lang="nl-BE" dirty="0"/>
          </a:p>
          <a:p>
            <a:r>
              <a:rPr lang="nl-BE" dirty="0" smtClean="0"/>
              <a:t>Zowel in </a:t>
            </a:r>
            <a:r>
              <a:rPr lang="nl-BE" dirty="0" err="1" smtClean="0"/>
              <a:t>Vernier</a:t>
            </a:r>
            <a:r>
              <a:rPr lang="nl-BE" dirty="0" smtClean="0"/>
              <a:t> als in Coach6 konden de experimenten ter plaatse uitgevoerd worden.</a:t>
            </a:r>
          </a:p>
          <a:p>
            <a:r>
              <a:rPr lang="nl-BE" dirty="0" smtClean="0"/>
              <a:t>In de eerste groep werd dat ook voorgedaan.</a:t>
            </a:r>
          </a:p>
          <a:p>
            <a:r>
              <a:rPr lang="nl-BE" dirty="0" smtClean="0"/>
              <a:t>In de tweede groep werd een idee van een toehoorder door hemzelf meteen uitgetest.</a:t>
            </a:r>
          </a:p>
          <a:p>
            <a:endParaRPr lang="nl-BE" dirty="0"/>
          </a:p>
          <a:p>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1</a:t>
            </a:fld>
            <a:endParaRPr lang="nl-BE"/>
          </a:p>
        </p:txBody>
      </p:sp>
    </p:spTree>
    <p:extLst>
      <p:ext uri="{BB962C8B-B14F-4D97-AF65-F5344CB8AC3E}">
        <p14:creationId xmlns:p14="http://schemas.microsoft.com/office/powerpoint/2010/main" val="3262558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10</a:t>
            </a:fld>
            <a:endParaRPr lang="nl-BE"/>
          </a:p>
        </p:txBody>
      </p:sp>
    </p:spTree>
    <p:extLst>
      <p:ext uri="{BB962C8B-B14F-4D97-AF65-F5344CB8AC3E}">
        <p14:creationId xmlns:p14="http://schemas.microsoft.com/office/powerpoint/2010/main" val="3618363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Ikzelf kende een experiment om met een tandenborstel staande golven op te wekken in een touw. </a:t>
            </a:r>
            <a:endParaRPr lang="nl-BE" dirty="0" smtClean="0"/>
          </a:p>
          <a:p>
            <a:r>
              <a:rPr lang="nl-BE" dirty="0" smtClean="0"/>
              <a:t>Collega’s in Leuven hadden nog andere </a:t>
            </a:r>
            <a:r>
              <a:rPr lang="nl-BE" dirty="0" smtClean="0"/>
              <a:t>voorstellen.</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11</a:t>
            </a:fld>
            <a:endParaRPr lang="nl-BE"/>
          </a:p>
        </p:txBody>
      </p:sp>
    </p:spTree>
    <p:extLst>
      <p:ext uri="{BB962C8B-B14F-4D97-AF65-F5344CB8AC3E}">
        <p14:creationId xmlns:p14="http://schemas.microsoft.com/office/powerpoint/2010/main" val="679152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Een eerste hypothese betreft de richting van de bewegingen, afhankelijk van het type van de tandenborstel. </a:t>
            </a:r>
            <a:endParaRPr lang="nl-BE" dirty="0" smtClean="0"/>
          </a:p>
          <a:p>
            <a:r>
              <a:rPr lang="nl-BE" dirty="0" smtClean="0"/>
              <a:t>Daaruit </a:t>
            </a:r>
            <a:r>
              <a:rPr lang="nl-BE" dirty="0" smtClean="0"/>
              <a:t>veronderstelden we dat een touw de transversale beweging (loodrecht op de as van de steel) zou weergeven, niet de longitudinale</a:t>
            </a:r>
            <a:r>
              <a:rPr lang="nl-BE" baseline="0" dirty="0" smtClean="0"/>
              <a:t> (volgens de richting van de as).</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12</a:t>
            </a:fld>
            <a:endParaRPr lang="nl-BE"/>
          </a:p>
        </p:txBody>
      </p:sp>
    </p:spTree>
    <p:extLst>
      <p:ext uri="{BB962C8B-B14F-4D97-AF65-F5344CB8AC3E}">
        <p14:creationId xmlns:p14="http://schemas.microsoft.com/office/powerpoint/2010/main" val="3447163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Vernier</a:t>
            </a:r>
            <a:r>
              <a:rPr lang="nl-BE" dirty="0" smtClean="0"/>
              <a:t> opstelling met </a:t>
            </a:r>
            <a:r>
              <a:rPr lang="nl-BE" dirty="0" err="1" smtClean="0"/>
              <a:t>LabPro</a:t>
            </a:r>
            <a:r>
              <a:rPr lang="nl-BE" dirty="0" smtClean="0"/>
              <a:t> (niet</a:t>
            </a:r>
            <a:r>
              <a:rPr lang="nl-BE" baseline="0" dirty="0" smtClean="0"/>
              <a:t> meer verkrijgbaar).</a:t>
            </a:r>
            <a:r>
              <a:rPr lang="nl-BE" dirty="0" smtClean="0"/>
              <a:t> </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13</a:t>
            </a:fld>
            <a:endParaRPr lang="nl-BE"/>
          </a:p>
        </p:txBody>
      </p:sp>
    </p:spTree>
    <p:extLst>
      <p:ext uri="{BB962C8B-B14F-4D97-AF65-F5344CB8AC3E}">
        <p14:creationId xmlns:p14="http://schemas.microsoft.com/office/powerpoint/2010/main" val="2984147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Nieuwe interface van </a:t>
            </a:r>
            <a:r>
              <a:rPr lang="nl-BE" dirty="0" err="1" smtClean="0"/>
              <a:t>Vernier</a:t>
            </a:r>
            <a:r>
              <a:rPr lang="nl-BE" dirty="0" smtClean="0"/>
              <a:t>: de </a:t>
            </a:r>
            <a:r>
              <a:rPr lang="nl-BE" dirty="0" err="1" smtClean="0"/>
              <a:t>LabQuest</a:t>
            </a:r>
            <a:r>
              <a:rPr lang="nl-BE" dirty="0" smtClean="0"/>
              <a:t> stream.</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14</a:t>
            </a:fld>
            <a:endParaRPr lang="nl-BE"/>
          </a:p>
        </p:txBody>
      </p:sp>
    </p:spTree>
    <p:extLst>
      <p:ext uri="{BB962C8B-B14F-4D97-AF65-F5344CB8AC3E}">
        <p14:creationId xmlns:p14="http://schemas.microsoft.com/office/powerpoint/2010/main" val="960801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Eerste resultaten, eenvoudig af te lezen op de geproduceerde grafiek.</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15</a:t>
            </a:fld>
            <a:endParaRPr lang="nl-BE"/>
          </a:p>
        </p:txBody>
      </p:sp>
    </p:spTree>
    <p:extLst>
      <p:ext uri="{BB962C8B-B14F-4D97-AF65-F5344CB8AC3E}">
        <p14:creationId xmlns:p14="http://schemas.microsoft.com/office/powerpoint/2010/main" val="2584497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Functiefit volgens een sinus ligt voor de hand.</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16</a:t>
            </a:fld>
            <a:endParaRPr lang="nl-BE"/>
          </a:p>
        </p:txBody>
      </p:sp>
    </p:spTree>
    <p:extLst>
      <p:ext uri="{BB962C8B-B14F-4D97-AF65-F5344CB8AC3E}">
        <p14:creationId xmlns:p14="http://schemas.microsoft.com/office/powerpoint/2010/main" val="4121825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Elk programma bezit ook de mogelijkheid om Fouriertransformatie toe te passen. </a:t>
            </a:r>
            <a:endParaRPr lang="nl-BE" dirty="0" smtClean="0"/>
          </a:p>
          <a:p>
            <a:endParaRPr lang="nl-BE" dirty="0"/>
          </a:p>
          <a:p>
            <a:r>
              <a:rPr lang="nl-BE" dirty="0" smtClean="0"/>
              <a:t>Dit </a:t>
            </a:r>
            <a:r>
              <a:rPr lang="nl-BE" dirty="0" smtClean="0"/>
              <a:t>is het geschikte moment om het verband te leggen tussen de sinusfunctie en de belangrijkste piek in de FFT. </a:t>
            </a:r>
            <a:endParaRPr lang="nl-BE" dirty="0" smtClean="0"/>
          </a:p>
          <a:p>
            <a:r>
              <a:rPr lang="nl-BE" dirty="0" smtClean="0"/>
              <a:t>Hier </a:t>
            </a:r>
            <a:r>
              <a:rPr lang="nl-BE" dirty="0" smtClean="0"/>
              <a:t>ontdek je het optreden van de harmonischen, en hun relatief belang ...</a:t>
            </a:r>
          </a:p>
          <a:p>
            <a:r>
              <a:rPr lang="nl-BE" dirty="0" smtClean="0"/>
              <a:t> </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17</a:t>
            </a:fld>
            <a:endParaRPr lang="nl-BE"/>
          </a:p>
        </p:txBody>
      </p:sp>
    </p:spTree>
    <p:extLst>
      <p:ext uri="{BB962C8B-B14F-4D97-AF65-F5344CB8AC3E}">
        <p14:creationId xmlns:p14="http://schemas.microsoft.com/office/powerpoint/2010/main" val="1970055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 ook in Coach. Zo ligt het voor de hand om de rol van de harmonischen op de vorm van het signaal te onderzoeken.</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18</a:t>
            </a:fld>
            <a:endParaRPr lang="nl-BE"/>
          </a:p>
        </p:txBody>
      </p:sp>
    </p:spTree>
    <p:extLst>
      <p:ext uri="{BB962C8B-B14F-4D97-AF65-F5344CB8AC3E}">
        <p14:creationId xmlns:p14="http://schemas.microsoft.com/office/powerpoint/2010/main" val="1326201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Dit kan best aan de hand van een simulatie. </a:t>
            </a:r>
            <a:endParaRPr lang="nl-BE" dirty="0" smtClean="0"/>
          </a:p>
          <a:p>
            <a:r>
              <a:rPr lang="nl-BE" dirty="0" smtClean="0"/>
              <a:t>Een simulatieprogramma </a:t>
            </a:r>
            <a:r>
              <a:rPr lang="nl-BE" dirty="0" smtClean="0"/>
              <a:t>kan opgezocht worden of door wiskundig sterke leerlingen zelf geschreven worden in Excel. </a:t>
            </a:r>
            <a:endParaRPr lang="nl-BE" dirty="0" smtClean="0"/>
          </a:p>
          <a:p>
            <a:r>
              <a:rPr lang="nl-BE" dirty="0" smtClean="0"/>
              <a:t>Het </a:t>
            </a:r>
            <a:r>
              <a:rPr lang="nl-BE" dirty="0" smtClean="0"/>
              <a:t>toont de rol van een hogere harmonische met kleinere amplitude, maar ook het optreden van een faseverschuiving en de invloed ervan op de vorm van het signaal. </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19</a:t>
            </a:fld>
            <a:endParaRPr lang="nl-BE"/>
          </a:p>
        </p:txBody>
      </p:sp>
    </p:spTree>
    <p:extLst>
      <p:ext uri="{BB962C8B-B14F-4D97-AF65-F5344CB8AC3E}">
        <p14:creationId xmlns:p14="http://schemas.microsoft.com/office/powerpoint/2010/main" val="269747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Wat mag u verwachten van deze workshop? </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2</a:t>
            </a:fld>
            <a:endParaRPr lang="nl-BE"/>
          </a:p>
        </p:txBody>
      </p:sp>
    </p:spTree>
    <p:extLst>
      <p:ext uri="{BB962C8B-B14F-4D97-AF65-F5344CB8AC3E}">
        <p14:creationId xmlns:p14="http://schemas.microsoft.com/office/powerpoint/2010/main" val="2901679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Eenvoudig in te stellen faseverschuiving ...</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20</a:t>
            </a:fld>
            <a:endParaRPr lang="nl-BE"/>
          </a:p>
        </p:txBody>
      </p:sp>
    </p:spTree>
    <p:extLst>
      <p:ext uri="{BB962C8B-B14F-4D97-AF65-F5344CB8AC3E}">
        <p14:creationId xmlns:p14="http://schemas.microsoft.com/office/powerpoint/2010/main" val="418546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 evenals de invloed van een hogere harmonische.</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21</a:t>
            </a:fld>
            <a:endParaRPr lang="nl-BE"/>
          </a:p>
        </p:txBody>
      </p:sp>
    </p:spTree>
    <p:extLst>
      <p:ext uri="{BB962C8B-B14F-4D97-AF65-F5344CB8AC3E}">
        <p14:creationId xmlns:p14="http://schemas.microsoft.com/office/powerpoint/2010/main" val="657743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Tweede methode, met rechtstreeks </a:t>
            </a:r>
            <a:r>
              <a:rPr lang="nl-BE" dirty="0" smtClean="0"/>
              <a:t>contact op de krachtsensor, om het periodisch duwen van de steel te registreren.</a:t>
            </a:r>
          </a:p>
          <a:p>
            <a:endParaRPr lang="nl-BE" dirty="0" smtClean="0"/>
          </a:p>
          <a:p>
            <a:r>
              <a:rPr lang="nl-BE" dirty="0" smtClean="0"/>
              <a:t>Praktisch </a:t>
            </a:r>
            <a:r>
              <a:rPr lang="nl-BE" dirty="0" smtClean="0"/>
              <a:t>wordt het contact verbeterd door het aanbrengen van een rubberen tip. Zo wordt vermeden</a:t>
            </a:r>
            <a:r>
              <a:rPr lang="nl-BE" baseline="0" dirty="0" smtClean="0"/>
              <a:t> dat de metalen steel </a:t>
            </a:r>
            <a:r>
              <a:rPr lang="nl-BE" baseline="0" dirty="0" smtClean="0"/>
              <a:t>afketst en op </a:t>
            </a:r>
            <a:r>
              <a:rPr lang="nl-BE" baseline="0" dirty="0" smtClean="0"/>
              <a:t>het metalen vlak van de krachtsensor trillingen met </a:t>
            </a:r>
            <a:r>
              <a:rPr lang="nl-BE" baseline="0" dirty="0" smtClean="0"/>
              <a:t>een hogere </a:t>
            </a:r>
            <a:r>
              <a:rPr lang="nl-BE" baseline="0" dirty="0" smtClean="0"/>
              <a:t>frequenties produceert.</a:t>
            </a:r>
            <a:r>
              <a:rPr lang="nl-BE" dirty="0" smtClean="0"/>
              <a:t> </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22</a:t>
            </a:fld>
            <a:endParaRPr lang="nl-BE"/>
          </a:p>
        </p:txBody>
      </p:sp>
    </p:spTree>
    <p:extLst>
      <p:ext uri="{BB962C8B-B14F-4D97-AF65-F5344CB8AC3E}">
        <p14:creationId xmlns:p14="http://schemas.microsoft.com/office/powerpoint/2010/main" val="2270508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Technische tips om het gebruik van de krachtsensor in vraag te stellen, het programma maar ook de interface hebben grenzen wat betreft meetfrequentie (= bemonsteringsfrequentie).</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23</a:t>
            </a:fld>
            <a:endParaRPr lang="nl-BE"/>
          </a:p>
        </p:txBody>
      </p:sp>
    </p:spTree>
    <p:extLst>
      <p:ext uri="{BB962C8B-B14F-4D97-AF65-F5344CB8AC3E}">
        <p14:creationId xmlns:p14="http://schemas.microsoft.com/office/powerpoint/2010/main" val="2196598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Bij het 3D-type</a:t>
            </a:r>
            <a:r>
              <a:rPr lang="nl-BE" baseline="0" dirty="0" smtClean="0"/>
              <a:t> tandenborstel verschijnt een relatief belangrijke piek in de FFT, die niet overeenkomt met het veelvoud van de grondfrequentie. Deze frequentie is ook duidelijk hoger dan deze waargenomen bij de vorige metingen..</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24</a:t>
            </a:fld>
            <a:endParaRPr lang="nl-BE"/>
          </a:p>
        </p:txBody>
      </p:sp>
    </p:spTree>
    <p:extLst>
      <p:ext uri="{BB962C8B-B14F-4D97-AF65-F5344CB8AC3E}">
        <p14:creationId xmlns:p14="http://schemas.microsoft.com/office/powerpoint/2010/main" val="1666992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Herhaalde metingen tonen aan dat dit een reproduceerbaar fenomeen is</a:t>
            </a:r>
            <a:r>
              <a:rPr lang="nl-BE" dirty="0" smtClean="0"/>
              <a:t>.</a:t>
            </a:r>
          </a:p>
          <a:p>
            <a:r>
              <a:rPr lang="nl-BE" dirty="0" smtClean="0"/>
              <a:t>Wij associëren deze hogere frequentie aan de pulsbewegingen in de longitudinale richting.</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25</a:t>
            </a:fld>
            <a:endParaRPr lang="nl-BE"/>
          </a:p>
        </p:txBody>
      </p:sp>
    </p:spTree>
    <p:extLst>
      <p:ext uri="{BB962C8B-B14F-4D97-AF65-F5344CB8AC3E}">
        <p14:creationId xmlns:p14="http://schemas.microsoft.com/office/powerpoint/2010/main" val="2739168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Hier kan het onderzoek afgerond worden, maar leerlingen kunnen nog vragen opwerpen en </a:t>
            </a:r>
            <a:r>
              <a:rPr lang="nl-BE" dirty="0" smtClean="0"/>
              <a:t>dieper ingaan op de vorm van de grafieken.</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26</a:t>
            </a:fld>
            <a:endParaRPr lang="nl-BE"/>
          </a:p>
        </p:txBody>
      </p:sp>
    </p:spTree>
    <p:extLst>
      <p:ext uri="{BB962C8B-B14F-4D97-AF65-F5344CB8AC3E}">
        <p14:creationId xmlns:p14="http://schemas.microsoft.com/office/powerpoint/2010/main" val="451379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Waar komen die hogere harmonischen vandaan? </a:t>
            </a:r>
            <a:endParaRPr lang="nl-BE" dirty="0" smtClean="0"/>
          </a:p>
          <a:p>
            <a:r>
              <a:rPr lang="nl-BE" dirty="0" smtClean="0"/>
              <a:t>Zijn </a:t>
            </a:r>
            <a:r>
              <a:rPr lang="nl-BE" dirty="0" smtClean="0"/>
              <a:t>ze in de tandenborstel opgewekt of worden ze gegenereerd door het meetsysteem?</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27</a:t>
            </a:fld>
            <a:endParaRPr lang="nl-BE"/>
          </a:p>
        </p:txBody>
      </p:sp>
    </p:spTree>
    <p:extLst>
      <p:ext uri="{BB962C8B-B14F-4D97-AF65-F5344CB8AC3E}">
        <p14:creationId xmlns:p14="http://schemas.microsoft.com/office/powerpoint/2010/main" val="1705843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Deze vergelijkende grafieken tonen aan dat een bemonsteringsfrequentie van 200 Hz duidelijk niet voldoende is.</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28</a:t>
            </a:fld>
            <a:endParaRPr lang="nl-BE"/>
          </a:p>
        </p:txBody>
      </p:sp>
    </p:spTree>
    <p:extLst>
      <p:ext uri="{BB962C8B-B14F-4D97-AF65-F5344CB8AC3E}">
        <p14:creationId xmlns:p14="http://schemas.microsoft.com/office/powerpoint/2010/main" val="1590278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Wij hadden niet verwacht dat de startpositie van de steel zoveel verschil zou geven.</a:t>
            </a:r>
          </a:p>
          <a:p>
            <a:r>
              <a:rPr lang="nl-BE" dirty="0" smtClean="0"/>
              <a:t>Bij een 3D-type tandenborstel interfereert de longitudinale trilling met de transversale als het touw (rood op de figuur) dwars op de steel gewikkeld is.</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29</a:t>
            </a:fld>
            <a:endParaRPr lang="nl-BE"/>
          </a:p>
        </p:txBody>
      </p:sp>
    </p:spTree>
    <p:extLst>
      <p:ext uri="{BB962C8B-B14F-4D97-AF65-F5344CB8AC3E}">
        <p14:creationId xmlns:p14="http://schemas.microsoft.com/office/powerpoint/2010/main" val="4285784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Dit</a:t>
            </a:r>
            <a:r>
              <a:rPr lang="nl-BE" baseline="0" dirty="0" smtClean="0"/>
              <a:t> onderzoek is bij uitstek geschikt als onderzoeksonderwerp door leerlingen zelf te plannen, uit te voeren en door reflectie verder te verdiepen.</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3</a:t>
            </a:fld>
            <a:endParaRPr lang="nl-BE"/>
          </a:p>
        </p:txBody>
      </p:sp>
    </p:spTree>
    <p:extLst>
      <p:ext uri="{BB962C8B-B14F-4D97-AF65-F5344CB8AC3E}">
        <p14:creationId xmlns:p14="http://schemas.microsoft.com/office/powerpoint/2010/main" val="1973841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Dit experiment is eenvoudig uit te voeren, ook door de leerling thuis, zonder enig bijkomend materiaal.</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30</a:t>
            </a:fld>
            <a:endParaRPr lang="nl-BE"/>
          </a:p>
        </p:txBody>
      </p:sp>
    </p:spTree>
    <p:extLst>
      <p:ext uri="{BB962C8B-B14F-4D97-AF65-F5344CB8AC3E}">
        <p14:creationId xmlns:p14="http://schemas.microsoft.com/office/powerpoint/2010/main" val="1315616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Om de eerste harmonische waar te nemen (1 buik, 2 knopen) moet het touw strak aangespannen worden.</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31</a:t>
            </a:fld>
            <a:endParaRPr lang="nl-BE"/>
          </a:p>
        </p:txBody>
      </p:sp>
    </p:spTree>
    <p:extLst>
      <p:ext uri="{BB962C8B-B14F-4D97-AF65-F5344CB8AC3E}">
        <p14:creationId xmlns:p14="http://schemas.microsoft.com/office/powerpoint/2010/main" val="388980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Hoe losser het touw, hoe meer buiken optreden op het touw.</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32</a:t>
            </a:fld>
            <a:endParaRPr lang="nl-BE"/>
          </a:p>
        </p:txBody>
      </p:sp>
    </p:spTree>
    <p:extLst>
      <p:ext uri="{BB962C8B-B14F-4D97-AF65-F5344CB8AC3E}">
        <p14:creationId xmlns:p14="http://schemas.microsoft.com/office/powerpoint/2010/main" val="2550665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Het geluid opnemen met een microfoon lijkt eenvoudig.</a:t>
            </a:r>
          </a:p>
          <a:p>
            <a:r>
              <a:rPr lang="nl-BE" dirty="0"/>
              <a:t>H</a:t>
            </a:r>
            <a:r>
              <a:rPr lang="nl-BE" dirty="0" smtClean="0"/>
              <a:t>et eerste resultaat slaat nergens op.</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33</a:t>
            </a:fld>
            <a:endParaRPr lang="nl-BE"/>
          </a:p>
        </p:txBody>
      </p:sp>
    </p:spTree>
    <p:extLst>
      <p:ext uri="{BB962C8B-B14F-4D97-AF65-F5344CB8AC3E}">
        <p14:creationId xmlns:p14="http://schemas.microsoft.com/office/powerpoint/2010/main" val="1850788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Kan je de leerlingen hierin verder laten zoeken? </a:t>
            </a:r>
            <a:endParaRPr lang="nl-BE" dirty="0" smtClean="0"/>
          </a:p>
          <a:p>
            <a:r>
              <a:rPr lang="nl-BE" dirty="0" smtClean="0"/>
              <a:t>Ben </a:t>
            </a:r>
            <a:r>
              <a:rPr lang="nl-BE" dirty="0" smtClean="0"/>
              <a:t>je een geluidsdeskundige of hebben je leerlingen ervaring met filters om hierin verder te gaan? </a:t>
            </a:r>
            <a:endParaRPr lang="nl-BE" dirty="0" smtClean="0"/>
          </a:p>
          <a:p>
            <a:r>
              <a:rPr lang="nl-BE" dirty="0" smtClean="0"/>
              <a:t>Ik </a:t>
            </a:r>
            <a:r>
              <a:rPr lang="nl-BE" dirty="0" smtClean="0"/>
              <a:t>alvast niet.</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34</a:t>
            </a:fld>
            <a:endParaRPr lang="nl-BE"/>
          </a:p>
        </p:txBody>
      </p:sp>
    </p:spTree>
    <p:extLst>
      <p:ext uri="{BB962C8B-B14F-4D97-AF65-F5344CB8AC3E}">
        <p14:creationId xmlns:p14="http://schemas.microsoft.com/office/powerpoint/2010/main" val="3726520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Dit was een idee van mijn collega. </a:t>
            </a:r>
            <a:endParaRPr lang="nl-BE" dirty="0" smtClean="0"/>
          </a:p>
          <a:p>
            <a:r>
              <a:rPr lang="nl-BE" dirty="0" smtClean="0"/>
              <a:t>De </a:t>
            </a:r>
            <a:r>
              <a:rPr lang="nl-BE" dirty="0" smtClean="0"/>
              <a:t>opstelling is eenvoudig uit te voeren, zonder</a:t>
            </a:r>
            <a:r>
              <a:rPr lang="nl-BE" baseline="0" dirty="0" smtClean="0"/>
              <a:t> rechtstreekse interactie tussen de bewegende steel en de sensor.</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35</a:t>
            </a:fld>
            <a:endParaRPr lang="nl-BE"/>
          </a:p>
        </p:txBody>
      </p:sp>
    </p:spTree>
    <p:extLst>
      <p:ext uri="{BB962C8B-B14F-4D97-AF65-F5344CB8AC3E}">
        <p14:creationId xmlns:p14="http://schemas.microsoft.com/office/powerpoint/2010/main" val="12527291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Details van de opstelling.</a:t>
            </a:r>
          </a:p>
          <a:p>
            <a:r>
              <a:rPr lang="nl-BE" dirty="0" smtClean="0"/>
              <a:t>In de workshop werd opgemerkt dat het reflecterend plakstrookje niet mag flapperen.</a:t>
            </a:r>
          </a:p>
          <a:p>
            <a:r>
              <a:rPr lang="nl-BE" dirty="0" smtClean="0"/>
              <a:t>Dat hebben we meteen getest, en het resultaat was merkelijk beter.</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36</a:t>
            </a:fld>
            <a:endParaRPr lang="nl-BE"/>
          </a:p>
        </p:txBody>
      </p:sp>
    </p:spTree>
    <p:extLst>
      <p:ext uri="{BB962C8B-B14F-4D97-AF65-F5344CB8AC3E}">
        <p14:creationId xmlns:p14="http://schemas.microsoft.com/office/powerpoint/2010/main" val="2885708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Dit toont het meetprincipe van de </a:t>
            </a:r>
            <a:r>
              <a:rPr lang="nl-BE" dirty="0" smtClean="0"/>
              <a:t>transversale beweging. </a:t>
            </a:r>
            <a:endParaRPr lang="nl-BE" dirty="0" smtClean="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37</a:t>
            </a:fld>
            <a:endParaRPr lang="nl-BE"/>
          </a:p>
        </p:txBody>
      </p:sp>
    </p:spTree>
    <p:extLst>
      <p:ext uri="{BB962C8B-B14F-4D97-AF65-F5344CB8AC3E}">
        <p14:creationId xmlns:p14="http://schemas.microsoft.com/office/powerpoint/2010/main" val="17077681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Het resultaat  is een aantal pieken. </a:t>
            </a:r>
          </a:p>
          <a:p>
            <a:r>
              <a:rPr lang="nl-BE" dirty="0" smtClean="0"/>
              <a:t>Afhankelijk van de evenwichtsstand van de steel t.o.v. de sensor moet er door 2 gedeeld worden of niet.</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38</a:t>
            </a:fld>
            <a:endParaRPr lang="nl-BE"/>
          </a:p>
        </p:txBody>
      </p:sp>
    </p:spTree>
    <p:extLst>
      <p:ext uri="{BB962C8B-B14F-4D97-AF65-F5344CB8AC3E}">
        <p14:creationId xmlns:p14="http://schemas.microsoft.com/office/powerpoint/2010/main" val="4269119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Meting in Coach 6, voor een andere tandenborstel, in overeenstemming met de opstelling met </a:t>
            </a:r>
            <a:r>
              <a:rPr lang="nl-BE" dirty="0" err="1" smtClean="0"/>
              <a:t>Vernier</a:t>
            </a:r>
            <a:r>
              <a:rPr lang="nl-BE" dirty="0" smtClean="0"/>
              <a:t>- sensor.</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39</a:t>
            </a:fld>
            <a:endParaRPr lang="nl-BE"/>
          </a:p>
        </p:txBody>
      </p:sp>
    </p:spTree>
    <p:extLst>
      <p:ext uri="{BB962C8B-B14F-4D97-AF65-F5344CB8AC3E}">
        <p14:creationId xmlns:p14="http://schemas.microsoft.com/office/powerpoint/2010/main" val="21640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4</a:t>
            </a:fld>
            <a:endParaRPr lang="nl-BE"/>
          </a:p>
        </p:txBody>
      </p:sp>
    </p:spTree>
    <p:extLst>
      <p:ext uri="{BB962C8B-B14F-4D97-AF65-F5344CB8AC3E}">
        <p14:creationId xmlns:p14="http://schemas.microsoft.com/office/powerpoint/2010/main" val="41901806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Wij dachten enkel aan de transversale beweging. </a:t>
            </a:r>
            <a:endParaRPr lang="nl-BE" dirty="0" smtClean="0"/>
          </a:p>
          <a:p>
            <a:endParaRPr lang="nl-BE" dirty="0"/>
          </a:p>
          <a:p>
            <a:r>
              <a:rPr lang="nl-BE" dirty="0" smtClean="0"/>
              <a:t>In </a:t>
            </a:r>
            <a:r>
              <a:rPr lang="nl-BE" dirty="0" smtClean="0"/>
              <a:t>de workshop zelf werd het idee gelanceerd om ook de longitudinale beweging met</a:t>
            </a:r>
            <a:r>
              <a:rPr lang="nl-BE" baseline="0" dirty="0" smtClean="0"/>
              <a:t> de lichtsensor op te meten.</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solidFill>
                  <a:prstClr val="black"/>
                </a:solidFill>
              </a:rPr>
              <a:pPr/>
              <a:t>40</a:t>
            </a:fld>
            <a:endParaRPr lang="nl-BE">
              <a:solidFill>
                <a:prstClr val="black"/>
              </a:solidFill>
            </a:endParaRPr>
          </a:p>
        </p:txBody>
      </p:sp>
    </p:spTree>
    <p:extLst>
      <p:ext uri="{BB962C8B-B14F-4D97-AF65-F5344CB8AC3E}">
        <p14:creationId xmlns:p14="http://schemas.microsoft.com/office/powerpoint/2010/main" val="17077681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 </a:t>
            </a:r>
            <a:r>
              <a:rPr lang="nl-BE" dirty="0" smtClean="0"/>
              <a:t>dat idee werd door de bedenker ervan meteen getest, met </a:t>
            </a:r>
            <a:r>
              <a:rPr lang="nl-BE" dirty="0" smtClean="0"/>
              <a:t>dit mooie resultaat</a:t>
            </a:r>
            <a:r>
              <a:rPr lang="nl-BE" dirty="0" smtClean="0"/>
              <a:t>! </a:t>
            </a:r>
          </a:p>
          <a:p>
            <a:endParaRPr lang="nl-BE" dirty="0"/>
          </a:p>
          <a:p>
            <a:r>
              <a:rPr lang="nl-BE" dirty="0" smtClean="0"/>
              <a:t>Een Coach-specialist ter plaatse leerde de omstaanders hoe de meetresultaten nog een preciezere functiefit kunnen krijgen. Ook deze techniek kon meteen toegepast worden.</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41</a:t>
            </a:fld>
            <a:endParaRPr lang="nl-BE"/>
          </a:p>
        </p:txBody>
      </p:sp>
    </p:spTree>
    <p:extLst>
      <p:ext uri="{BB962C8B-B14F-4D97-AF65-F5344CB8AC3E}">
        <p14:creationId xmlns:p14="http://schemas.microsoft.com/office/powerpoint/2010/main" val="24580202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Worden bijkomende frequenties gegenereerd door de meetmethode? </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42</a:t>
            </a:fld>
            <a:endParaRPr lang="nl-BE"/>
          </a:p>
        </p:txBody>
      </p:sp>
    </p:spTree>
    <p:extLst>
      <p:ext uri="{BB962C8B-B14F-4D97-AF65-F5344CB8AC3E}">
        <p14:creationId xmlns:p14="http://schemas.microsoft.com/office/powerpoint/2010/main" val="38785564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Wij vervingen de tandenborstel door een triller die aangestuurd wordt door een frequentiegenerator.</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43</a:t>
            </a:fld>
            <a:endParaRPr lang="nl-BE"/>
          </a:p>
        </p:txBody>
      </p:sp>
    </p:spTree>
    <p:extLst>
      <p:ext uri="{BB962C8B-B14F-4D97-AF65-F5344CB8AC3E}">
        <p14:creationId xmlns:p14="http://schemas.microsoft.com/office/powerpoint/2010/main" val="3599109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Het meetresultaat geeft duidelijk aan dat naast de ingestelde frequentie van 75 Hz ook de harmonischen opgemeten worden door de krachtsensor.</a:t>
            </a:r>
          </a:p>
          <a:p>
            <a:endParaRPr lang="nl-BE" dirty="0" smtClean="0"/>
          </a:p>
          <a:p>
            <a:r>
              <a:rPr lang="nl-BE" dirty="0" smtClean="0"/>
              <a:t>Dat verklaart nog niet waarom deze optreden. Misschien stof voor verder onderzoek?</a:t>
            </a:r>
          </a:p>
          <a:p>
            <a:endParaRPr lang="nl-BE" dirty="0"/>
          </a:p>
          <a:p>
            <a:r>
              <a:rPr lang="nl-BE" dirty="0" smtClean="0"/>
              <a:t>Wij hebben in deze workshop ideeën geformuleerd en gedeeld, om dit onderwerp op een aantrekkelijke manier voor te stellen. Het lijkt ons zeer geschikt voor een profielwerkstuk, volledig uitvoerbaar door de leerlingen zelf. </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44</a:t>
            </a:fld>
            <a:endParaRPr lang="nl-BE"/>
          </a:p>
        </p:txBody>
      </p:sp>
    </p:spTree>
    <p:extLst>
      <p:ext uri="{BB962C8B-B14F-4D97-AF65-F5344CB8AC3E}">
        <p14:creationId xmlns:p14="http://schemas.microsoft.com/office/powerpoint/2010/main" val="150539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Wat wordt met deze termen precies bedoeld door de fabrikant? </a:t>
            </a:r>
          </a:p>
          <a:p>
            <a:r>
              <a:rPr lang="nl-BE" dirty="0" smtClean="0"/>
              <a:t>Hoe kunnen we deze in natuurkundige grootheden vertalen?</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5</a:t>
            </a:fld>
            <a:endParaRPr lang="nl-BE"/>
          </a:p>
        </p:txBody>
      </p:sp>
    </p:spTree>
    <p:extLst>
      <p:ext uri="{BB962C8B-B14F-4D97-AF65-F5344CB8AC3E}">
        <p14:creationId xmlns:p14="http://schemas.microsoft.com/office/powerpoint/2010/main" val="295645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6</a:t>
            </a:fld>
            <a:endParaRPr lang="nl-BE"/>
          </a:p>
        </p:txBody>
      </p:sp>
    </p:spTree>
    <p:extLst>
      <p:ext uri="{BB962C8B-B14F-4D97-AF65-F5344CB8AC3E}">
        <p14:creationId xmlns:p14="http://schemas.microsoft.com/office/powerpoint/2010/main" val="970296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We beperken ons tot de eerste drie.</a:t>
            </a:r>
          </a:p>
          <a:p>
            <a:r>
              <a:rPr lang="nl-BE" dirty="0" smtClean="0"/>
              <a:t>Leerlingen kunnen aan het onderzoek een eigen wending geven volgens</a:t>
            </a:r>
            <a:r>
              <a:rPr lang="nl-BE" baseline="0" dirty="0" smtClean="0"/>
              <a:t> hun interesse en de mogelijkheden van het lab. </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7</a:t>
            </a:fld>
            <a:endParaRPr lang="nl-BE"/>
          </a:p>
        </p:txBody>
      </p:sp>
    </p:spTree>
    <p:extLst>
      <p:ext uri="{BB962C8B-B14F-4D97-AF65-F5344CB8AC3E}">
        <p14:creationId xmlns:p14="http://schemas.microsoft.com/office/powerpoint/2010/main" val="893725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8</a:t>
            </a:fld>
            <a:endParaRPr lang="nl-BE"/>
          </a:p>
        </p:txBody>
      </p:sp>
    </p:spTree>
    <p:extLst>
      <p:ext uri="{BB962C8B-B14F-4D97-AF65-F5344CB8AC3E}">
        <p14:creationId xmlns:p14="http://schemas.microsoft.com/office/powerpoint/2010/main" val="3568387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Deze uitspraak is niet helemaal in overeenstemming met die van de vorige folder.</a:t>
            </a:r>
          </a:p>
          <a:p>
            <a:r>
              <a:rPr lang="nl-BE" dirty="0" smtClean="0"/>
              <a:t>De gebruikte termen stemmen al beter overeen met termen uit de natuurkunde.</a:t>
            </a:r>
            <a:endParaRPr lang="nl-BE" dirty="0"/>
          </a:p>
        </p:txBody>
      </p:sp>
      <p:sp>
        <p:nvSpPr>
          <p:cNvPr id="4" name="Tijdelijke aanduiding voor dianummer 3"/>
          <p:cNvSpPr>
            <a:spLocks noGrp="1"/>
          </p:cNvSpPr>
          <p:nvPr>
            <p:ph type="sldNum" sz="quarter" idx="10"/>
          </p:nvPr>
        </p:nvSpPr>
        <p:spPr/>
        <p:txBody>
          <a:bodyPr/>
          <a:lstStyle/>
          <a:p>
            <a:fld id="{6B4ED21F-1FD6-4B5D-BE4E-D5646C752276}" type="slidenum">
              <a:rPr lang="nl-BE" smtClean="0"/>
              <a:t>9</a:t>
            </a:fld>
            <a:endParaRPr lang="nl-BE"/>
          </a:p>
        </p:txBody>
      </p:sp>
    </p:spTree>
    <p:extLst>
      <p:ext uri="{BB962C8B-B14F-4D97-AF65-F5344CB8AC3E}">
        <p14:creationId xmlns:p14="http://schemas.microsoft.com/office/powerpoint/2010/main" val="3356253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5F589B04-E42E-42F8-8170-EF51B2CFC381}" type="datetimeFigureOut">
              <a:rPr lang="nl-BE" smtClean="0"/>
              <a:t>6/01/2017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86BEB77-FD48-4386-B2E2-68F2D609C5E7}" type="slidenum">
              <a:rPr lang="nl-BE" smtClean="0"/>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5F589B04-E42E-42F8-8170-EF51B2CFC381}" type="datetimeFigureOut">
              <a:rPr lang="nl-BE" smtClean="0"/>
              <a:t>6/01/2017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86BEB77-FD48-4386-B2E2-68F2D609C5E7}" type="slidenum">
              <a:rPr lang="nl-BE" smtClean="0"/>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nl-NL" smtClean="0"/>
              <a:t>Klik om de stijl te bewerken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5F589B04-E42E-42F8-8170-EF51B2CFC381}" type="datetimeFigureOut">
              <a:rPr lang="nl-BE" smtClean="0"/>
              <a:t>6/01/2017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86BEB77-FD48-4386-B2E2-68F2D609C5E7}" type="slidenum">
              <a:rPr lang="nl-BE" smtClean="0"/>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5F589B04-E42E-42F8-8170-EF51B2CFC381}" type="datetimeFigureOut">
              <a:rPr lang="nl-BE" smtClean="0"/>
              <a:t>6/01/2017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86BEB77-FD48-4386-B2E2-68F2D609C5E7}" type="slidenum">
              <a:rPr lang="nl-BE" smtClean="0"/>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nl-NL" smtClean="0"/>
              <a:t>Klik om de stijl te bewerken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5F589B04-E42E-42F8-8170-EF51B2CFC381}" type="datetimeFigureOut">
              <a:rPr lang="nl-BE" smtClean="0"/>
              <a:t>6/01/2017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86BEB77-FD48-4386-B2E2-68F2D609C5E7}" type="slidenum">
              <a:rPr lang="nl-BE" smtClean="0"/>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5F589B04-E42E-42F8-8170-EF51B2CFC381}" type="datetimeFigureOut">
              <a:rPr lang="nl-BE" smtClean="0"/>
              <a:t>6/01/2017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86BEB77-FD48-4386-B2E2-68F2D609C5E7}" type="slidenum">
              <a:rPr lang="nl-BE" smtClean="0"/>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5F589B04-E42E-42F8-8170-EF51B2CFC381}" type="datetimeFigureOut">
              <a:rPr lang="nl-BE" smtClean="0"/>
              <a:t>6/01/2017</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C86BEB77-FD48-4386-B2E2-68F2D609C5E7}" type="slidenum">
              <a:rPr lang="nl-BE" smtClean="0"/>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5F589B04-E42E-42F8-8170-EF51B2CFC381}" type="datetimeFigureOut">
              <a:rPr lang="nl-BE" smtClean="0"/>
              <a:t>6/01/2017</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C86BEB77-FD48-4386-B2E2-68F2D609C5E7}" type="slidenum">
              <a:rPr lang="nl-BE" smtClean="0"/>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89B04-E42E-42F8-8170-EF51B2CFC381}" type="datetimeFigureOut">
              <a:rPr lang="nl-BE" smtClean="0"/>
              <a:t>6/01/2017</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C86BEB77-FD48-4386-B2E2-68F2D609C5E7}" type="slidenum">
              <a:rPr lang="nl-BE" smtClean="0"/>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nl-NL" smtClean="0"/>
              <a:t>Klik om de stijl te bewerken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5F589B04-E42E-42F8-8170-EF51B2CFC381}" type="datetimeFigureOut">
              <a:rPr lang="nl-BE" smtClean="0"/>
              <a:t>6/01/2017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86BEB77-FD48-4386-B2E2-68F2D609C5E7}" type="slidenum">
              <a:rPr lang="nl-BE" smtClean="0"/>
              <a:t>‹nr.›</a:t>
            </a:fld>
            <a:endParaRPr lang="nl-BE"/>
          </a:p>
        </p:txBody>
      </p:sp>
      <p:sp>
        <p:nvSpPr>
          <p:cNvPr id="9" name="Content Placeholder 8"/>
          <p:cNvSpPr>
            <a:spLocks noGrp="1"/>
          </p:cNvSpPr>
          <p:nvPr>
            <p:ph sz="quarter" idx="13"/>
          </p:nvPr>
        </p:nvSpPr>
        <p:spPr>
          <a:xfrm>
            <a:off x="304800" y="381000"/>
            <a:ext cx="7772400" cy="494284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nl-NL" smtClean="0"/>
              <a:t>Klik om de stijl te bewerken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8" name="Date Placeholder 7"/>
          <p:cNvSpPr>
            <a:spLocks noGrp="1"/>
          </p:cNvSpPr>
          <p:nvPr>
            <p:ph type="dt" sz="half" idx="10"/>
          </p:nvPr>
        </p:nvSpPr>
        <p:spPr/>
        <p:txBody>
          <a:bodyPr/>
          <a:lstStyle/>
          <a:p>
            <a:fld id="{5F589B04-E42E-42F8-8170-EF51B2CFC381}" type="datetimeFigureOut">
              <a:rPr lang="nl-BE" smtClean="0"/>
              <a:t>6/01/2017</a:t>
            </a:fld>
            <a:endParaRPr lang="nl-BE"/>
          </a:p>
        </p:txBody>
      </p:sp>
      <p:sp>
        <p:nvSpPr>
          <p:cNvPr id="9" name="Slide Number Placeholder 8"/>
          <p:cNvSpPr>
            <a:spLocks noGrp="1"/>
          </p:cNvSpPr>
          <p:nvPr>
            <p:ph type="sldNum" sz="quarter" idx="11"/>
          </p:nvPr>
        </p:nvSpPr>
        <p:spPr/>
        <p:txBody>
          <a:bodyPr/>
          <a:lstStyle/>
          <a:p>
            <a:fld id="{C86BEB77-FD48-4386-B2E2-68F2D609C5E7}" type="slidenum">
              <a:rPr lang="nl-BE" smtClean="0"/>
              <a:t>‹nr.›</a:t>
            </a:fld>
            <a:endParaRPr lang="nl-BE"/>
          </a:p>
        </p:txBody>
      </p:sp>
      <p:sp>
        <p:nvSpPr>
          <p:cNvPr id="10" name="Footer Placeholder 9"/>
          <p:cNvSpPr>
            <a:spLocks noGrp="1"/>
          </p:cNvSpPr>
          <p:nvPr>
            <p:ph type="ftr" sz="quarter" idx="12"/>
          </p:nvPr>
        </p:nvSpPr>
        <p:spPr/>
        <p:txBody>
          <a:bodyPr/>
          <a:lstStyle/>
          <a:p>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nl-NL" smtClean="0"/>
              <a:t>Klik om de stijl te bewerken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86BEB77-FD48-4386-B2E2-68F2D609C5E7}" type="slidenum">
              <a:rPr lang="nl-BE" smtClean="0"/>
              <a:t>‹nr.›</a:t>
            </a:fld>
            <a:endParaRPr lang="nl-BE"/>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nl-BE"/>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F589B04-E42E-42F8-8170-EF51B2CFC381}" type="datetimeFigureOut">
              <a:rPr lang="nl-BE" smtClean="0"/>
              <a:t>6/01/2017</a:t>
            </a:fld>
            <a:endParaRPr lang="nl-B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26426"/>
            <a:ext cx="7543800" cy="2593975"/>
          </a:xfrm>
        </p:spPr>
        <p:txBody>
          <a:bodyPr/>
          <a:lstStyle/>
          <a:p>
            <a:r>
              <a:rPr lang="nl-BE" dirty="0" smtClean="0"/>
              <a:t>Met regelmaat je tanden poetsen</a:t>
            </a:r>
            <a:endParaRPr lang="nl-BE" dirty="0"/>
          </a:p>
        </p:txBody>
      </p:sp>
      <p:sp>
        <p:nvSpPr>
          <p:cNvPr id="6" name="Ondertitel 2"/>
          <p:cNvSpPr>
            <a:spLocks noGrp="1"/>
          </p:cNvSpPr>
          <p:nvPr>
            <p:ph type="subTitle" idx="1"/>
          </p:nvPr>
        </p:nvSpPr>
        <p:spPr>
          <a:xfrm>
            <a:off x="251520" y="2780928"/>
            <a:ext cx="6461760" cy="3528392"/>
          </a:xfrm>
        </p:spPr>
        <p:txBody>
          <a:bodyPr>
            <a:normAutofit/>
          </a:bodyPr>
          <a:lstStyle/>
          <a:p>
            <a:r>
              <a:rPr lang="nl-BE" dirty="0" smtClean="0"/>
              <a:t>WND Conferentie 16 -17 december 2016</a:t>
            </a:r>
          </a:p>
          <a:p>
            <a:endParaRPr lang="nl-BE" dirty="0" smtClean="0"/>
          </a:p>
          <a:p>
            <a:r>
              <a:rPr lang="nl-BE" dirty="0" err="1" smtClean="0"/>
              <a:t>Geneviève</a:t>
            </a:r>
            <a:r>
              <a:rPr lang="nl-BE" dirty="0" smtClean="0"/>
              <a:t> Janssens, Benny </a:t>
            </a:r>
            <a:r>
              <a:rPr lang="nl-BE" dirty="0" err="1" smtClean="0"/>
              <a:t>Boeykens</a:t>
            </a:r>
            <a:endParaRPr lang="nl-BE" dirty="0" smtClean="0"/>
          </a:p>
          <a:p>
            <a:r>
              <a:rPr lang="nl-BE" dirty="0" smtClean="0"/>
              <a:t> </a:t>
            </a:r>
          </a:p>
          <a:p>
            <a:r>
              <a:rPr lang="nl-BE" dirty="0" smtClean="0"/>
              <a:t>KU Leuven  SLONW-fysica	Prof. Mieke De Cock</a:t>
            </a:r>
          </a:p>
          <a:p>
            <a:r>
              <a:rPr lang="nl-NL" dirty="0"/>
              <a:t>Departement Natuurkunde en Sterrenkunde, </a:t>
            </a:r>
            <a:endParaRPr lang="nl-BE" dirty="0"/>
          </a:p>
          <a:p>
            <a:r>
              <a:rPr lang="nl-NL" dirty="0" smtClean="0"/>
              <a:t>Celestijnenlaan </a:t>
            </a:r>
            <a:r>
              <a:rPr lang="nl-NL" dirty="0"/>
              <a:t>200C bus 2406 3001 Leuven</a:t>
            </a:r>
            <a:endParaRPr lang="nl-BE" dirty="0"/>
          </a:p>
          <a:p>
            <a:endParaRPr lang="nl-NL" dirty="0"/>
          </a:p>
          <a:p>
            <a:r>
              <a:rPr lang="nl-NL" dirty="0" smtClean="0"/>
              <a:t>e-mail</a:t>
            </a:r>
            <a:r>
              <a:rPr lang="nl-NL" dirty="0"/>
              <a:t>	genevieve.janssens@kuleuven.be</a:t>
            </a:r>
            <a:endParaRPr lang="nl-BE" dirty="0"/>
          </a:p>
          <a:p>
            <a:endParaRPr lang="nl-BE" dirty="0"/>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16980" y="3266982"/>
            <a:ext cx="3888432" cy="2916324"/>
          </a:xfrm>
          <a:prstGeom prst="rect">
            <a:avLst/>
          </a:prstGeom>
        </p:spPr>
      </p:pic>
    </p:spTree>
    <p:extLst>
      <p:ext uri="{BB962C8B-B14F-4D97-AF65-F5344CB8AC3E}">
        <p14:creationId xmlns:p14="http://schemas.microsoft.com/office/powerpoint/2010/main" val="3837449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2.	Afbakening onderzoek</a:t>
            </a:r>
            <a:endParaRPr lang="nl-BE" dirty="0"/>
          </a:p>
        </p:txBody>
      </p:sp>
      <p:sp>
        <p:nvSpPr>
          <p:cNvPr id="3" name="Tijdelijke aanduiding voor inhoud 2"/>
          <p:cNvSpPr>
            <a:spLocks noGrp="1"/>
          </p:cNvSpPr>
          <p:nvPr>
            <p:ph idx="1"/>
          </p:nvPr>
        </p:nvSpPr>
        <p:spPr/>
        <p:txBody>
          <a:bodyPr/>
          <a:lstStyle/>
          <a:p>
            <a:r>
              <a:rPr lang="nl-BE" dirty="0" smtClean="0"/>
              <a:t>2.1	Probleemstelling</a:t>
            </a:r>
          </a:p>
          <a:p>
            <a:r>
              <a:rPr lang="nl-BE" dirty="0" smtClean="0"/>
              <a:t>2.2	Onderzoeksvragen</a:t>
            </a:r>
          </a:p>
          <a:p>
            <a:r>
              <a:rPr lang="nl-BE" dirty="0" smtClean="0"/>
              <a:t>2.3	Informeren</a:t>
            </a:r>
          </a:p>
          <a:p>
            <a:r>
              <a:rPr lang="nl-BE" dirty="0" smtClean="0"/>
              <a:t>2.4	Leerlingen doen voorstellen van onderzoek</a:t>
            </a:r>
          </a:p>
          <a:p>
            <a:r>
              <a:rPr lang="nl-BE" dirty="0" smtClean="0"/>
              <a:t>2.5	Hypothese formuleren</a:t>
            </a:r>
          </a:p>
          <a:p>
            <a:r>
              <a:rPr lang="nl-BE" dirty="0" smtClean="0"/>
              <a:t>2.6	Materiaal</a:t>
            </a:r>
          </a:p>
          <a:p>
            <a:pPr lvl="1"/>
            <a:r>
              <a:rPr lang="nl-BE" dirty="0" smtClean="0"/>
              <a:t>Elektrische tandenborstel</a:t>
            </a:r>
          </a:p>
          <a:p>
            <a:pPr lvl="1"/>
            <a:r>
              <a:rPr lang="nl-BE" dirty="0" smtClean="0"/>
              <a:t>Meetsysteem</a:t>
            </a:r>
          </a:p>
          <a:p>
            <a:pPr lvl="1"/>
            <a:r>
              <a:rPr lang="nl-BE" dirty="0" smtClean="0"/>
              <a:t>Opstelling</a:t>
            </a:r>
          </a:p>
          <a:p>
            <a:pPr lvl="1"/>
            <a:endParaRPr lang="nl-BE" dirty="0"/>
          </a:p>
          <a:p>
            <a:pPr marL="411480" lvl="1" indent="0">
              <a:buNone/>
            </a:pPr>
            <a:endParaRPr lang="nl-BE" dirty="0"/>
          </a:p>
        </p:txBody>
      </p:sp>
      <p:sp>
        <p:nvSpPr>
          <p:cNvPr id="4" name="Ovaal 3"/>
          <p:cNvSpPr/>
          <p:nvPr/>
        </p:nvSpPr>
        <p:spPr>
          <a:xfrm>
            <a:off x="261044" y="2793722"/>
            <a:ext cx="711926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38900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6" y="1340768"/>
            <a:ext cx="7620000" cy="5256584"/>
          </a:xfrm>
        </p:spPr>
        <p:txBody>
          <a:bodyPr>
            <a:normAutofit/>
          </a:bodyPr>
          <a:lstStyle/>
          <a:p>
            <a:pPr marL="114300" indent="0">
              <a:buNone/>
            </a:pPr>
            <a:r>
              <a:rPr lang="nl-BE" sz="2400" b="1" dirty="0" smtClean="0"/>
              <a:t>bewegingen </a:t>
            </a:r>
            <a:r>
              <a:rPr lang="nl-BE" sz="2400" b="1" dirty="0"/>
              <a:t>observeren: </a:t>
            </a:r>
          </a:p>
          <a:p>
            <a:r>
              <a:rPr lang="nl-BE" sz="2400" dirty="0"/>
              <a:t>video-opname vertraagd afspelen, beeld per </a:t>
            </a:r>
            <a:r>
              <a:rPr lang="nl-BE" sz="2400" dirty="0" smtClean="0"/>
              <a:t>beeld.</a:t>
            </a:r>
            <a:endParaRPr lang="nl-BE" sz="2400" dirty="0"/>
          </a:p>
          <a:p>
            <a:r>
              <a:rPr lang="nl-BE" sz="2400" dirty="0"/>
              <a:t>tandenborstel uit elkaar </a:t>
            </a:r>
            <a:r>
              <a:rPr lang="nl-BE" sz="2400" dirty="0" smtClean="0"/>
              <a:t>halen? Wat verwacht je?</a:t>
            </a:r>
            <a:endParaRPr lang="nl-BE" sz="2400" dirty="0"/>
          </a:p>
          <a:p>
            <a:r>
              <a:rPr lang="nl-BE" sz="2400" dirty="0"/>
              <a:t>verschillende types </a:t>
            </a:r>
            <a:r>
              <a:rPr lang="nl-BE" sz="2400" dirty="0" smtClean="0"/>
              <a:t>vergelijken?</a:t>
            </a:r>
            <a:endParaRPr lang="nl-BE" sz="2400" dirty="0"/>
          </a:p>
          <a:p>
            <a:r>
              <a:rPr lang="nl-BE" sz="2400" dirty="0"/>
              <a:t>verschillende omstandigheden: </a:t>
            </a:r>
            <a:r>
              <a:rPr lang="nl-BE" sz="2400" dirty="0" smtClean="0"/>
              <a:t>poetsdruk </a:t>
            </a:r>
            <a:r>
              <a:rPr lang="nl-BE" sz="2400" dirty="0"/>
              <a:t>verhogen/ batterij (niet) goed </a:t>
            </a:r>
            <a:r>
              <a:rPr lang="nl-BE" sz="2400" dirty="0" smtClean="0"/>
              <a:t>opgeladen, ...</a:t>
            </a:r>
            <a:endParaRPr lang="nl-BE" sz="2400" dirty="0"/>
          </a:p>
          <a:p>
            <a:pPr marL="114300" indent="0">
              <a:buNone/>
            </a:pPr>
            <a:r>
              <a:rPr lang="nl-BE" sz="2400" b="1" dirty="0"/>
              <a:t>sensor gebruiken: </a:t>
            </a:r>
          </a:p>
          <a:p>
            <a:r>
              <a:rPr lang="nl-BE" sz="2400" dirty="0"/>
              <a:t>bewegingssensor, </a:t>
            </a:r>
            <a:r>
              <a:rPr lang="nl-BE" sz="2400" dirty="0" smtClean="0"/>
              <a:t>is deze geschikt </a:t>
            </a:r>
            <a:r>
              <a:rPr lang="nl-BE" sz="2400" dirty="0"/>
              <a:t>voor het opmeten van </a:t>
            </a:r>
            <a:r>
              <a:rPr lang="nl-BE" sz="2400" dirty="0" smtClean="0"/>
              <a:t>kleine, snelle bewegingen van de steel? van de borstel?</a:t>
            </a:r>
            <a:endParaRPr lang="nl-BE" sz="2400" dirty="0"/>
          </a:p>
          <a:p>
            <a:r>
              <a:rPr lang="nl-BE" sz="2400" dirty="0"/>
              <a:t>krachtsensor, trekken en/of duwen?</a:t>
            </a:r>
          </a:p>
          <a:p>
            <a:r>
              <a:rPr lang="nl-BE" sz="2400" dirty="0"/>
              <a:t>microfoon, geluid analyseren</a:t>
            </a:r>
            <a:r>
              <a:rPr lang="nl-BE" sz="2400" dirty="0" smtClean="0"/>
              <a:t>?</a:t>
            </a:r>
          </a:p>
          <a:p>
            <a:r>
              <a:rPr lang="nl-BE" sz="2400" dirty="0" smtClean="0"/>
              <a:t>lichtsensor, hoe te gebruiken?</a:t>
            </a:r>
            <a:endParaRPr lang="nl-BE" sz="2400" dirty="0"/>
          </a:p>
          <a:p>
            <a:endParaRPr lang="nl-BE" dirty="0"/>
          </a:p>
        </p:txBody>
      </p:sp>
      <p:sp>
        <p:nvSpPr>
          <p:cNvPr id="5" name="Titel 1"/>
          <p:cNvSpPr>
            <a:spLocks noGrp="1"/>
          </p:cNvSpPr>
          <p:nvPr>
            <p:ph type="title"/>
          </p:nvPr>
        </p:nvSpPr>
        <p:spPr>
          <a:xfrm>
            <a:off x="0" y="274638"/>
            <a:ext cx="8460432" cy="1143000"/>
          </a:xfrm>
        </p:spPr>
        <p:txBody>
          <a:bodyPr/>
          <a:lstStyle/>
          <a:p>
            <a:r>
              <a:rPr lang="nl-BE" dirty="0" smtClean="0"/>
              <a:t>2.4 Voorstellen van leerlingen (</a:t>
            </a:r>
            <a:r>
              <a:rPr lang="nl-BE" dirty="0" err="1" smtClean="0"/>
              <a:t>vb</a:t>
            </a:r>
            <a:r>
              <a:rPr lang="nl-BE" dirty="0" smtClean="0"/>
              <a:t>)	</a:t>
            </a:r>
            <a:endParaRPr lang="nl-BE" dirty="0"/>
          </a:p>
        </p:txBody>
      </p:sp>
      <p:sp>
        <p:nvSpPr>
          <p:cNvPr id="2" name="Ovaal 1"/>
          <p:cNvSpPr/>
          <p:nvPr/>
        </p:nvSpPr>
        <p:spPr>
          <a:xfrm>
            <a:off x="251520" y="5098609"/>
            <a:ext cx="568863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0731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60648"/>
            <a:ext cx="8352928" cy="1143000"/>
          </a:xfrm>
        </p:spPr>
        <p:txBody>
          <a:bodyPr/>
          <a:lstStyle/>
          <a:p>
            <a:r>
              <a:rPr lang="nl-BE" dirty="0" smtClean="0"/>
              <a:t>3. Startonderzoek </a:t>
            </a:r>
            <a:r>
              <a:rPr lang="nl-BE" dirty="0" err="1" smtClean="0"/>
              <a:t>Vernier</a:t>
            </a:r>
            <a:r>
              <a:rPr lang="nl-BE" dirty="0" smtClean="0"/>
              <a:t>/Coach6</a:t>
            </a:r>
            <a:endParaRPr lang="nl-BE" dirty="0"/>
          </a:p>
        </p:txBody>
      </p:sp>
      <p:pic>
        <p:nvPicPr>
          <p:cNvPr id="5" name="Tijdelijke aanduiding voor inhou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1600200"/>
            <a:ext cx="6400800" cy="4800600"/>
          </a:xfrm>
        </p:spPr>
      </p:pic>
      <p:cxnSp>
        <p:nvCxnSpPr>
          <p:cNvPr id="4" name="Rechte verbindingslijn 3"/>
          <p:cNvCxnSpPr/>
          <p:nvPr/>
        </p:nvCxnSpPr>
        <p:spPr>
          <a:xfrm flipV="1">
            <a:off x="2699792" y="2132856"/>
            <a:ext cx="2952328" cy="280831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 name="Rechte verbindingslijn 5"/>
          <p:cNvCxnSpPr/>
          <p:nvPr/>
        </p:nvCxnSpPr>
        <p:spPr>
          <a:xfrm>
            <a:off x="2339752" y="2780928"/>
            <a:ext cx="4104456" cy="288032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17" name="Groep 16"/>
          <p:cNvGrpSpPr/>
          <p:nvPr/>
        </p:nvGrpSpPr>
        <p:grpSpPr>
          <a:xfrm>
            <a:off x="3347864" y="3537012"/>
            <a:ext cx="4104456" cy="1425116"/>
            <a:chOff x="3347864" y="3537012"/>
            <a:chExt cx="4104456" cy="1425116"/>
          </a:xfrm>
        </p:grpSpPr>
        <p:sp>
          <p:nvSpPr>
            <p:cNvPr id="12" name="Gekromde PIJL-LINKS 11"/>
            <p:cNvSpPr/>
            <p:nvPr/>
          </p:nvSpPr>
          <p:spPr>
            <a:xfrm rot="2496642">
              <a:off x="3347864" y="3537012"/>
              <a:ext cx="936104" cy="612068"/>
            </a:xfrm>
            <a:prstGeom prst="curvedLeftArrow">
              <a:avLst/>
            </a:prstGeom>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4" name="Lijntoelichting 1 (accentlijn) 13"/>
            <p:cNvSpPr/>
            <p:nvPr/>
          </p:nvSpPr>
          <p:spPr>
            <a:xfrm>
              <a:off x="5436096" y="4386064"/>
              <a:ext cx="2016224" cy="576064"/>
            </a:xfrm>
            <a:prstGeom prst="accentCallout1">
              <a:avLst>
                <a:gd name="adj1" fmla="val 55314"/>
                <a:gd name="adj2" fmla="val -1455"/>
                <a:gd name="adj3" fmla="val 15565"/>
                <a:gd name="adj4" fmla="val -353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solidFill>
                    <a:schemeClr val="bg1"/>
                  </a:solidFill>
                </a:rPr>
                <a:t>transversale poetsbewegingen</a:t>
              </a:r>
              <a:endParaRPr lang="nl-BE" dirty="0">
                <a:solidFill>
                  <a:schemeClr val="bg1"/>
                </a:solidFill>
              </a:endParaRPr>
            </a:p>
          </p:txBody>
        </p:sp>
      </p:grpSp>
      <p:grpSp>
        <p:nvGrpSpPr>
          <p:cNvPr id="18" name="Groep 17"/>
          <p:cNvGrpSpPr/>
          <p:nvPr/>
        </p:nvGrpSpPr>
        <p:grpSpPr>
          <a:xfrm>
            <a:off x="4932040" y="2354548"/>
            <a:ext cx="2160240" cy="1650516"/>
            <a:chOff x="4932040" y="2354548"/>
            <a:chExt cx="2160240" cy="1650516"/>
          </a:xfrm>
        </p:grpSpPr>
        <p:sp>
          <p:nvSpPr>
            <p:cNvPr id="13" name="Lijntoelichting 1 (accentlijn) 12"/>
            <p:cNvSpPr/>
            <p:nvPr/>
          </p:nvSpPr>
          <p:spPr>
            <a:xfrm>
              <a:off x="4932040" y="3068960"/>
              <a:ext cx="2160240" cy="936104"/>
            </a:xfrm>
            <a:prstGeom prst="accentCallout1">
              <a:avLst>
                <a:gd name="adj1" fmla="val 55314"/>
                <a:gd name="adj2" fmla="val -1455"/>
                <a:gd name="adj3" fmla="val 19127"/>
                <a:gd name="adj4" fmla="val -214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solidFill>
                    <a:schemeClr val="bg1"/>
                  </a:solidFill>
                </a:rPr>
                <a:t>longitudinale pulsbewegingen enkel bij 3D model</a:t>
              </a:r>
              <a:endParaRPr lang="nl-BE" dirty="0">
                <a:solidFill>
                  <a:schemeClr val="bg1"/>
                </a:solidFill>
              </a:endParaRPr>
            </a:p>
          </p:txBody>
        </p:sp>
        <p:sp>
          <p:nvSpPr>
            <p:cNvPr id="16" name="PIJL-OMHOOG en -OMLAAG 15"/>
            <p:cNvSpPr/>
            <p:nvPr/>
          </p:nvSpPr>
          <p:spPr>
            <a:xfrm rot="2706754">
              <a:off x="5526107" y="1868494"/>
              <a:ext cx="252028" cy="122413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337958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3.1 Transversale beweging</a:t>
            </a:r>
            <a:endParaRPr lang="nl-BE" dirty="0"/>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1600200"/>
            <a:ext cx="6400800" cy="4800600"/>
          </a:xfrm>
        </p:spPr>
      </p:pic>
      <p:sp>
        <p:nvSpPr>
          <p:cNvPr id="3" name="Rechthoekige toelichting 2"/>
          <p:cNvSpPr/>
          <p:nvPr/>
        </p:nvSpPr>
        <p:spPr>
          <a:xfrm>
            <a:off x="539552" y="5229200"/>
            <a:ext cx="2520280" cy="1008112"/>
          </a:xfrm>
          <a:prstGeom prst="wedgeRectCallout">
            <a:avLst>
              <a:gd name="adj1" fmla="val 121408"/>
              <a:gd name="adj2" fmla="val -1394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600" dirty="0" err="1" smtClean="0">
                <a:solidFill>
                  <a:schemeClr val="bg1"/>
                </a:solidFill>
              </a:rPr>
              <a:t>LabPro</a:t>
            </a:r>
            <a:r>
              <a:rPr lang="nl-BE" sz="3600" dirty="0" smtClean="0">
                <a:solidFill>
                  <a:schemeClr val="bg1"/>
                </a:solidFill>
              </a:rPr>
              <a:t> interface</a:t>
            </a:r>
            <a:endParaRPr lang="nl-BE" sz="3600" dirty="0">
              <a:solidFill>
                <a:schemeClr val="bg1"/>
              </a:solidFill>
            </a:endParaRPr>
          </a:p>
        </p:txBody>
      </p:sp>
      <p:sp>
        <p:nvSpPr>
          <p:cNvPr id="5" name="Rechthoekige toelichting 4"/>
          <p:cNvSpPr/>
          <p:nvPr/>
        </p:nvSpPr>
        <p:spPr>
          <a:xfrm>
            <a:off x="6516216" y="3284984"/>
            <a:ext cx="2627784" cy="1008112"/>
          </a:xfrm>
          <a:prstGeom prst="wedgeRectCallout">
            <a:avLst>
              <a:gd name="adj1" fmla="val -87590"/>
              <a:gd name="adj2" fmla="val 1421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600" dirty="0" smtClean="0">
                <a:solidFill>
                  <a:schemeClr val="bg1"/>
                </a:solidFill>
              </a:rPr>
              <a:t>krachtsensor</a:t>
            </a:r>
            <a:endParaRPr lang="nl-BE" sz="3600" dirty="0">
              <a:solidFill>
                <a:schemeClr val="bg1"/>
              </a:solidFill>
            </a:endParaRPr>
          </a:p>
        </p:txBody>
      </p:sp>
      <p:sp>
        <p:nvSpPr>
          <p:cNvPr id="6" name="Rechthoekige toelichting 5"/>
          <p:cNvSpPr/>
          <p:nvPr/>
        </p:nvSpPr>
        <p:spPr>
          <a:xfrm>
            <a:off x="0" y="2924944"/>
            <a:ext cx="2520280" cy="1008112"/>
          </a:xfrm>
          <a:prstGeom prst="wedgeRectCallout">
            <a:avLst>
              <a:gd name="adj1" fmla="val 135014"/>
              <a:gd name="adj2" fmla="val -279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600" dirty="0" smtClean="0">
                <a:solidFill>
                  <a:schemeClr val="bg1"/>
                </a:solidFill>
              </a:rPr>
              <a:t>gespannen touw</a:t>
            </a:r>
            <a:endParaRPr lang="nl-BE" sz="3600" dirty="0">
              <a:solidFill>
                <a:schemeClr val="bg1"/>
              </a:solidFill>
            </a:endParaRPr>
          </a:p>
        </p:txBody>
      </p:sp>
    </p:spTree>
    <p:extLst>
      <p:ext uri="{BB962C8B-B14F-4D97-AF65-F5344CB8AC3E}">
        <p14:creationId xmlns:p14="http://schemas.microsoft.com/office/powerpoint/2010/main" val="387734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3.1 Transversale beweging</a:t>
            </a:r>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1600200"/>
            <a:ext cx="6400800" cy="4800600"/>
          </a:xfrm>
        </p:spPr>
      </p:pic>
      <p:sp>
        <p:nvSpPr>
          <p:cNvPr id="3" name="Lijntoelichting 1 2"/>
          <p:cNvSpPr/>
          <p:nvPr/>
        </p:nvSpPr>
        <p:spPr>
          <a:xfrm>
            <a:off x="251520" y="3356992"/>
            <a:ext cx="2160240" cy="1008112"/>
          </a:xfrm>
          <a:prstGeom prst="borderCallout1">
            <a:avLst>
              <a:gd name="adj1" fmla="val 45205"/>
              <a:gd name="adj2" fmla="val 100495"/>
              <a:gd name="adj3" fmla="val -19735"/>
              <a:gd name="adj4" fmla="val 139359"/>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solidFill>
                  <a:schemeClr val="bg1"/>
                </a:solidFill>
              </a:rPr>
              <a:t>spanning op </a:t>
            </a:r>
            <a:r>
              <a:rPr lang="nl-BE" sz="2400" dirty="0" smtClean="0">
                <a:solidFill>
                  <a:schemeClr val="bg1"/>
                </a:solidFill>
              </a:rPr>
              <a:t>touw regelen</a:t>
            </a:r>
            <a:endParaRPr lang="nl-BE" sz="2400" dirty="0">
              <a:solidFill>
                <a:schemeClr val="bg1"/>
              </a:solidFill>
            </a:endParaRPr>
          </a:p>
        </p:txBody>
      </p:sp>
      <p:sp>
        <p:nvSpPr>
          <p:cNvPr id="7" name="Lijntoelichting 1 6"/>
          <p:cNvSpPr/>
          <p:nvPr/>
        </p:nvSpPr>
        <p:spPr>
          <a:xfrm>
            <a:off x="5364088" y="1700808"/>
            <a:ext cx="2736304" cy="900100"/>
          </a:xfrm>
          <a:prstGeom prst="borderCallout1">
            <a:avLst>
              <a:gd name="adj1" fmla="val 100451"/>
              <a:gd name="adj2" fmla="val 51192"/>
              <a:gd name="adj3" fmla="val 204969"/>
              <a:gd name="adj4" fmla="val 19800"/>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err="1">
                <a:solidFill>
                  <a:schemeClr val="bg1"/>
                </a:solidFill>
              </a:rPr>
              <a:t>LabQuest</a:t>
            </a:r>
            <a:r>
              <a:rPr lang="nl-BE" sz="2400" dirty="0">
                <a:solidFill>
                  <a:schemeClr val="bg1"/>
                </a:solidFill>
              </a:rPr>
              <a:t> stream interface</a:t>
            </a:r>
          </a:p>
        </p:txBody>
      </p:sp>
    </p:spTree>
    <p:extLst>
      <p:ext uri="{BB962C8B-B14F-4D97-AF65-F5344CB8AC3E}">
        <p14:creationId xmlns:p14="http://schemas.microsoft.com/office/powerpoint/2010/main" val="203792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60432" cy="1143000"/>
          </a:xfrm>
        </p:spPr>
        <p:txBody>
          <a:bodyPr/>
          <a:lstStyle/>
          <a:p>
            <a:r>
              <a:rPr lang="nl-BE" dirty="0" smtClean="0"/>
              <a:t>3.1 Transversale beweging </a:t>
            </a:r>
            <a:r>
              <a:rPr lang="nl-BE" dirty="0" err="1" smtClean="0"/>
              <a:t>Vernier</a:t>
            </a:r>
            <a:endParaRPr lang="nl-BE" dirty="0"/>
          </a:p>
        </p:txBody>
      </p:sp>
      <p:pic>
        <p:nvPicPr>
          <p:cNvPr id="4" name="Tijdelijke aanduiding voor inhoud 3"/>
          <p:cNvPicPr>
            <a:picLocks noGrp="1"/>
          </p:cNvPicPr>
          <p:nvPr>
            <p:ph idx="1"/>
          </p:nvPr>
        </p:nvPicPr>
        <p:blipFill>
          <a:blip r:embed="rId3"/>
          <a:stretch>
            <a:fillRect/>
          </a:stretch>
        </p:blipFill>
        <p:spPr>
          <a:xfrm>
            <a:off x="467544" y="1196752"/>
            <a:ext cx="7620000" cy="2952328"/>
          </a:xfrm>
          <a:prstGeom prst="rect">
            <a:avLst/>
          </a:prstGeom>
        </p:spPr>
      </p:pic>
      <p:sp>
        <p:nvSpPr>
          <p:cNvPr id="5" name="Rechthoek 4"/>
          <p:cNvSpPr/>
          <p:nvPr/>
        </p:nvSpPr>
        <p:spPr>
          <a:xfrm>
            <a:off x="1043608" y="4221088"/>
            <a:ext cx="6264696" cy="2062103"/>
          </a:xfrm>
          <a:prstGeom prst="rect">
            <a:avLst/>
          </a:prstGeom>
        </p:spPr>
        <p:txBody>
          <a:bodyPr wrap="square">
            <a:spAutoFit/>
          </a:bodyPr>
          <a:lstStyle/>
          <a:p>
            <a:pPr lvl="0"/>
            <a:r>
              <a:rPr lang="nl-BE" sz="3200" dirty="0" smtClean="0"/>
              <a:t>spankracht </a:t>
            </a:r>
            <a:r>
              <a:rPr lang="nl-BE" sz="3200" i="1" dirty="0" smtClean="0"/>
              <a:t>F</a:t>
            </a:r>
            <a:r>
              <a:rPr lang="nl-BE" sz="3200" baseline="-25000" dirty="0" smtClean="0"/>
              <a:t>0</a:t>
            </a:r>
            <a:r>
              <a:rPr lang="nl-BE" sz="3200" dirty="0" smtClean="0"/>
              <a:t> </a:t>
            </a:r>
            <a:r>
              <a:rPr lang="nl-BE" sz="3200" dirty="0"/>
              <a:t>= 2,6 </a:t>
            </a:r>
            <a:r>
              <a:rPr lang="nl-BE" sz="3200" dirty="0" smtClean="0"/>
              <a:t>N</a:t>
            </a:r>
            <a:endParaRPr lang="nl-BE" sz="3200" dirty="0"/>
          </a:p>
          <a:p>
            <a:pPr lvl="0"/>
            <a:r>
              <a:rPr lang="nl-BE" sz="3200" dirty="0" smtClean="0"/>
              <a:t>gemiddelde </a:t>
            </a:r>
            <a:r>
              <a:rPr lang="nl-BE" sz="3200" dirty="0"/>
              <a:t>amplitude </a:t>
            </a:r>
            <a:r>
              <a:rPr lang="nl-BE" sz="3200" i="1" dirty="0"/>
              <a:t>A</a:t>
            </a:r>
            <a:r>
              <a:rPr lang="nl-BE" sz="3200" dirty="0"/>
              <a:t> = 0,4 </a:t>
            </a:r>
            <a:r>
              <a:rPr lang="nl-BE" sz="3200" dirty="0" smtClean="0"/>
              <a:t>N </a:t>
            </a:r>
            <a:endParaRPr lang="nl-BE" sz="3200" dirty="0"/>
          </a:p>
          <a:p>
            <a:pPr lvl="0"/>
            <a:r>
              <a:rPr lang="nl-BE" sz="3200" dirty="0" smtClean="0"/>
              <a:t>periode </a:t>
            </a:r>
            <a:r>
              <a:rPr lang="nl-BE" sz="3200" i="1" dirty="0"/>
              <a:t>T</a:t>
            </a:r>
            <a:r>
              <a:rPr lang="nl-BE" sz="3200" dirty="0"/>
              <a:t> = 0,04 s/3 = 13 </a:t>
            </a:r>
            <a:r>
              <a:rPr lang="nl-BE" sz="3200" dirty="0" smtClean="0"/>
              <a:t>ms </a:t>
            </a:r>
          </a:p>
          <a:p>
            <a:pPr lvl="0"/>
            <a:r>
              <a:rPr lang="nl-BE" sz="3200" dirty="0" smtClean="0"/>
              <a:t>frequentie </a:t>
            </a:r>
            <a:r>
              <a:rPr lang="nl-BE" sz="3200" i="1" dirty="0"/>
              <a:t>f</a:t>
            </a:r>
            <a:r>
              <a:rPr lang="nl-BE" sz="3200" dirty="0"/>
              <a:t> = 75 Hz </a:t>
            </a:r>
            <a:r>
              <a:rPr lang="nl-BE" sz="3200" dirty="0" smtClean="0"/>
              <a:t>= </a:t>
            </a:r>
            <a:r>
              <a:rPr lang="nl-BE" sz="3200" dirty="0"/>
              <a:t>4500 </a:t>
            </a:r>
            <a:r>
              <a:rPr lang="nl-BE" sz="3200" dirty="0" smtClean="0"/>
              <a:t>min</a:t>
            </a:r>
            <a:r>
              <a:rPr lang="nl-BE" sz="3200" baseline="30000" dirty="0" smtClean="0"/>
              <a:t>-1</a:t>
            </a:r>
            <a:r>
              <a:rPr lang="nl-BE" sz="3200" dirty="0" smtClean="0"/>
              <a:t>.</a:t>
            </a:r>
          </a:p>
        </p:txBody>
      </p:sp>
      <p:sp>
        <p:nvSpPr>
          <p:cNvPr id="6" name="Lijntoelichting 1 5"/>
          <p:cNvSpPr/>
          <p:nvPr/>
        </p:nvSpPr>
        <p:spPr>
          <a:xfrm>
            <a:off x="5148064" y="3897832"/>
            <a:ext cx="3096344" cy="648072"/>
          </a:xfrm>
          <a:prstGeom prst="borderCallout1">
            <a:avLst>
              <a:gd name="adj1" fmla="val 101237"/>
              <a:gd name="adj2" fmla="val 50730"/>
              <a:gd name="adj3" fmla="val 268791"/>
              <a:gd name="adj4" fmla="val 257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7600 tot 8800 </a:t>
            </a:r>
            <a:r>
              <a:rPr lang="nl-BE" dirty="0"/>
              <a:t>poetsbewegingen per minuut?</a:t>
            </a:r>
          </a:p>
        </p:txBody>
      </p:sp>
    </p:spTree>
    <p:extLst>
      <p:ext uri="{BB962C8B-B14F-4D97-AF65-F5344CB8AC3E}">
        <p14:creationId xmlns:p14="http://schemas.microsoft.com/office/powerpoint/2010/main" val="47045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532440" cy="1143000"/>
          </a:xfrm>
        </p:spPr>
        <p:txBody>
          <a:bodyPr/>
          <a:lstStyle/>
          <a:p>
            <a:r>
              <a:rPr lang="nl-BE" dirty="0"/>
              <a:t>3.1 Transversale </a:t>
            </a:r>
            <a:r>
              <a:rPr lang="nl-BE" dirty="0" smtClean="0"/>
              <a:t>beweging </a:t>
            </a:r>
            <a:r>
              <a:rPr lang="nl-BE" dirty="0" err="1" smtClean="0"/>
              <a:t>Vernier</a:t>
            </a:r>
            <a:endParaRPr lang="nl-BE" dirty="0"/>
          </a:p>
        </p:txBody>
      </p:sp>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930128"/>
            <a:ext cx="7321624" cy="2532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429000"/>
            <a:ext cx="7272808" cy="3312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6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60648"/>
            <a:ext cx="7632848" cy="1143000"/>
          </a:xfrm>
        </p:spPr>
        <p:txBody>
          <a:bodyPr/>
          <a:lstStyle/>
          <a:p>
            <a:r>
              <a:rPr lang="nl-BE" dirty="0" smtClean="0"/>
              <a:t>Sinus en Fouriertransformatie</a:t>
            </a:r>
            <a:endParaRPr lang="nl-BE"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77" y="1268760"/>
            <a:ext cx="8282384" cy="558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al 3"/>
          <p:cNvSpPr/>
          <p:nvPr/>
        </p:nvSpPr>
        <p:spPr>
          <a:xfrm>
            <a:off x="1907704" y="3229974"/>
            <a:ext cx="576064"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ige toelichting 6"/>
          <p:cNvSpPr/>
          <p:nvPr/>
        </p:nvSpPr>
        <p:spPr>
          <a:xfrm>
            <a:off x="35496" y="3861048"/>
            <a:ext cx="2160240" cy="1122606"/>
          </a:xfrm>
          <a:prstGeom prst="wedgeRectCallout">
            <a:avLst>
              <a:gd name="adj1" fmla="val 65876"/>
              <a:gd name="adj2" fmla="val 821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bg1"/>
                </a:solidFill>
                <a:latin typeface="Times New Roman"/>
                <a:cs typeface="Times New Roman"/>
              </a:rPr>
              <a:t>ω</a:t>
            </a:r>
            <a:r>
              <a:rPr lang="nl-BE" sz="2400" dirty="0" smtClean="0">
                <a:solidFill>
                  <a:schemeClr val="bg1"/>
                </a:solidFill>
                <a:latin typeface="Times New Roman"/>
                <a:cs typeface="Times New Roman"/>
              </a:rPr>
              <a:t> = 468 s</a:t>
            </a:r>
            <a:r>
              <a:rPr lang="nl-BE" sz="2400" baseline="30000" dirty="0" smtClean="0">
                <a:solidFill>
                  <a:schemeClr val="bg1"/>
                </a:solidFill>
                <a:latin typeface="Times New Roman"/>
                <a:cs typeface="Times New Roman"/>
              </a:rPr>
              <a:t>-1</a:t>
            </a:r>
            <a:endParaRPr lang="nl-BE" sz="2400" dirty="0" smtClean="0">
              <a:solidFill>
                <a:schemeClr val="bg1"/>
              </a:solidFill>
              <a:latin typeface="Times New Roman"/>
              <a:cs typeface="Times New Roman"/>
            </a:endParaRPr>
          </a:p>
          <a:p>
            <a:pPr algn="ctr"/>
            <a:r>
              <a:rPr lang="nl-BE" sz="2400" i="1" dirty="0" smtClean="0">
                <a:solidFill>
                  <a:schemeClr val="bg1"/>
                </a:solidFill>
                <a:latin typeface="Times New Roman"/>
                <a:cs typeface="Times New Roman"/>
              </a:rPr>
              <a:t>f</a:t>
            </a:r>
            <a:r>
              <a:rPr lang="nl-BE" sz="2400" i="1" baseline="-25000" dirty="0" smtClean="0">
                <a:solidFill>
                  <a:schemeClr val="bg1"/>
                </a:solidFill>
                <a:latin typeface="Times New Roman"/>
                <a:cs typeface="Times New Roman"/>
              </a:rPr>
              <a:t>1</a:t>
            </a:r>
            <a:r>
              <a:rPr lang="nl-BE" sz="2400" dirty="0" smtClean="0">
                <a:solidFill>
                  <a:schemeClr val="bg1"/>
                </a:solidFill>
                <a:latin typeface="Times New Roman"/>
                <a:cs typeface="Times New Roman"/>
              </a:rPr>
              <a:t> = 75 Hz = 4500 min</a:t>
            </a:r>
            <a:r>
              <a:rPr lang="nl-BE" sz="2400" baseline="30000" dirty="0" smtClean="0">
                <a:solidFill>
                  <a:schemeClr val="bg1"/>
                </a:solidFill>
                <a:latin typeface="Times New Roman"/>
                <a:cs typeface="Times New Roman"/>
              </a:rPr>
              <a:t>-1</a:t>
            </a:r>
            <a:endParaRPr lang="nl-BE" sz="2400" dirty="0">
              <a:solidFill>
                <a:schemeClr val="bg1"/>
              </a:solidFill>
            </a:endParaRPr>
          </a:p>
        </p:txBody>
      </p:sp>
      <p:sp>
        <p:nvSpPr>
          <p:cNvPr id="8" name="Rechthoekige toelichting 7"/>
          <p:cNvSpPr/>
          <p:nvPr/>
        </p:nvSpPr>
        <p:spPr>
          <a:xfrm>
            <a:off x="2771800" y="4468048"/>
            <a:ext cx="2160240" cy="504056"/>
          </a:xfrm>
          <a:prstGeom prst="wedgeRectCallout">
            <a:avLst>
              <a:gd name="adj1" fmla="val -14805"/>
              <a:gd name="adj2" fmla="val 1795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i="1" dirty="0" smtClean="0">
                <a:solidFill>
                  <a:schemeClr val="bg1"/>
                </a:solidFill>
                <a:latin typeface="Times New Roman"/>
                <a:cs typeface="Times New Roman"/>
              </a:rPr>
              <a:t>f</a:t>
            </a:r>
            <a:r>
              <a:rPr lang="nl-BE" sz="2400" i="1" baseline="-25000" dirty="0" smtClean="0">
                <a:solidFill>
                  <a:schemeClr val="bg1"/>
                </a:solidFill>
                <a:latin typeface="Times New Roman"/>
                <a:cs typeface="Times New Roman"/>
              </a:rPr>
              <a:t>2</a:t>
            </a:r>
            <a:r>
              <a:rPr lang="nl-BE" sz="2400" dirty="0" smtClean="0">
                <a:solidFill>
                  <a:schemeClr val="bg1"/>
                </a:solidFill>
                <a:latin typeface="Times New Roman"/>
                <a:cs typeface="Times New Roman"/>
              </a:rPr>
              <a:t> = 2x75 Hz </a:t>
            </a:r>
            <a:endParaRPr lang="nl-BE" sz="2400" dirty="0">
              <a:solidFill>
                <a:schemeClr val="bg1"/>
              </a:solidFill>
            </a:endParaRPr>
          </a:p>
        </p:txBody>
      </p:sp>
      <p:sp>
        <p:nvSpPr>
          <p:cNvPr id="9" name="Rechthoekige toelichting 8"/>
          <p:cNvSpPr/>
          <p:nvPr/>
        </p:nvSpPr>
        <p:spPr>
          <a:xfrm>
            <a:off x="5076056" y="4509120"/>
            <a:ext cx="2160240" cy="504056"/>
          </a:xfrm>
          <a:prstGeom prst="wedgeRectCallout">
            <a:avLst>
              <a:gd name="adj1" fmla="val -76641"/>
              <a:gd name="adj2" fmla="val 209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i="1" dirty="0" smtClean="0">
                <a:solidFill>
                  <a:schemeClr val="bg1"/>
                </a:solidFill>
                <a:latin typeface="Times New Roman"/>
                <a:cs typeface="Times New Roman"/>
              </a:rPr>
              <a:t>f</a:t>
            </a:r>
            <a:r>
              <a:rPr lang="nl-BE" sz="2400" i="1" baseline="-25000" dirty="0" smtClean="0">
                <a:solidFill>
                  <a:schemeClr val="bg1"/>
                </a:solidFill>
                <a:latin typeface="Times New Roman"/>
                <a:cs typeface="Times New Roman"/>
              </a:rPr>
              <a:t>3</a:t>
            </a:r>
            <a:r>
              <a:rPr lang="nl-BE" sz="2400" dirty="0" smtClean="0">
                <a:solidFill>
                  <a:schemeClr val="bg1"/>
                </a:solidFill>
                <a:latin typeface="Times New Roman"/>
                <a:cs typeface="Times New Roman"/>
              </a:rPr>
              <a:t> = 3x75 Hz </a:t>
            </a:r>
            <a:endParaRPr lang="nl-BE" sz="2400" dirty="0">
              <a:solidFill>
                <a:schemeClr val="bg1"/>
              </a:solidFill>
            </a:endParaRPr>
          </a:p>
        </p:txBody>
      </p:sp>
      <p:sp>
        <p:nvSpPr>
          <p:cNvPr id="10" name="Rechthoekige toelichting 9"/>
          <p:cNvSpPr/>
          <p:nvPr/>
        </p:nvSpPr>
        <p:spPr>
          <a:xfrm>
            <a:off x="6300192" y="5085184"/>
            <a:ext cx="2160240" cy="504056"/>
          </a:xfrm>
          <a:prstGeom prst="wedgeRectCallout">
            <a:avLst>
              <a:gd name="adj1" fmla="val -89891"/>
              <a:gd name="adj2" fmla="val 94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i="1" dirty="0" smtClean="0">
                <a:solidFill>
                  <a:schemeClr val="bg1"/>
                </a:solidFill>
                <a:latin typeface="Times New Roman"/>
                <a:cs typeface="Times New Roman"/>
              </a:rPr>
              <a:t>f</a:t>
            </a:r>
            <a:r>
              <a:rPr lang="nl-BE" sz="2400" i="1" baseline="-25000" dirty="0" smtClean="0">
                <a:solidFill>
                  <a:schemeClr val="bg1"/>
                </a:solidFill>
                <a:latin typeface="Times New Roman"/>
                <a:cs typeface="Times New Roman"/>
              </a:rPr>
              <a:t>4</a:t>
            </a:r>
            <a:r>
              <a:rPr lang="nl-BE" sz="2400" dirty="0" smtClean="0">
                <a:solidFill>
                  <a:schemeClr val="bg1"/>
                </a:solidFill>
                <a:latin typeface="Times New Roman"/>
                <a:cs typeface="Times New Roman"/>
              </a:rPr>
              <a:t> = 4x75 Hz </a:t>
            </a:r>
            <a:endParaRPr lang="nl-BE" sz="2400" dirty="0">
              <a:solidFill>
                <a:schemeClr val="bg1"/>
              </a:solidFill>
            </a:endParaRPr>
          </a:p>
        </p:txBody>
      </p:sp>
    </p:spTree>
    <p:extLst>
      <p:ext uri="{BB962C8B-B14F-4D97-AF65-F5344CB8AC3E}">
        <p14:creationId xmlns:p14="http://schemas.microsoft.com/office/powerpoint/2010/main" val="422805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764704"/>
            <a:ext cx="8424936" cy="348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el 1"/>
          <p:cNvSpPr>
            <a:spLocks noGrp="1"/>
          </p:cNvSpPr>
          <p:nvPr>
            <p:ph type="title"/>
          </p:nvPr>
        </p:nvSpPr>
        <p:spPr>
          <a:xfrm>
            <a:off x="0" y="0"/>
            <a:ext cx="8604448" cy="1143000"/>
          </a:xfrm>
        </p:spPr>
        <p:txBody>
          <a:bodyPr/>
          <a:lstStyle/>
          <a:p>
            <a:r>
              <a:rPr lang="nl-BE" dirty="0" smtClean="0"/>
              <a:t>3.1 Transversale beweging COACH</a:t>
            </a:r>
            <a:endParaRPr lang="nl-BE"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49080"/>
            <a:ext cx="8388424" cy="2730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3491880" y="1281951"/>
            <a:ext cx="3222104" cy="646331"/>
          </a:xfrm>
          <a:prstGeom prst="rect">
            <a:avLst/>
          </a:prstGeom>
          <a:noFill/>
        </p:spPr>
        <p:txBody>
          <a:bodyPr wrap="square" rtlCol="0">
            <a:spAutoFit/>
          </a:bodyPr>
          <a:lstStyle/>
          <a:p>
            <a:r>
              <a:rPr lang="nl-BE" i="1" dirty="0" smtClean="0">
                <a:solidFill>
                  <a:srgbClr val="2C8247"/>
                </a:solidFill>
              </a:rPr>
              <a:t>F(t) </a:t>
            </a:r>
            <a:r>
              <a:rPr lang="nl-BE" dirty="0" smtClean="0">
                <a:solidFill>
                  <a:srgbClr val="2C8247"/>
                </a:solidFill>
              </a:rPr>
              <a:t>= </a:t>
            </a:r>
            <a:r>
              <a:rPr lang="nl-BE" i="1" dirty="0" smtClean="0">
                <a:solidFill>
                  <a:srgbClr val="2C8247"/>
                </a:solidFill>
              </a:rPr>
              <a:t>a</a:t>
            </a:r>
            <a:r>
              <a:rPr lang="nl-BE" dirty="0" smtClean="0">
                <a:solidFill>
                  <a:srgbClr val="2C8247"/>
                </a:solidFill>
              </a:rPr>
              <a:t> </a:t>
            </a:r>
            <a:r>
              <a:rPr lang="nl-BE" dirty="0" err="1" smtClean="0">
                <a:solidFill>
                  <a:srgbClr val="2C8247"/>
                </a:solidFill>
              </a:rPr>
              <a:t>sin</a:t>
            </a:r>
            <a:r>
              <a:rPr lang="nl-BE" dirty="0" smtClean="0">
                <a:solidFill>
                  <a:srgbClr val="2C8247"/>
                </a:solidFill>
              </a:rPr>
              <a:t>(</a:t>
            </a:r>
            <a:r>
              <a:rPr lang="nl-BE" i="1" dirty="0" err="1" smtClean="0">
                <a:solidFill>
                  <a:srgbClr val="2C8247"/>
                </a:solidFill>
              </a:rPr>
              <a:t>bt+c</a:t>
            </a:r>
            <a:r>
              <a:rPr lang="nl-BE" dirty="0" smtClean="0">
                <a:solidFill>
                  <a:srgbClr val="2C8247"/>
                </a:solidFill>
              </a:rPr>
              <a:t>) </a:t>
            </a:r>
            <a:r>
              <a:rPr lang="nl-BE" i="1" dirty="0" smtClean="0">
                <a:solidFill>
                  <a:srgbClr val="2C8247"/>
                </a:solidFill>
              </a:rPr>
              <a:t>+d   </a:t>
            </a:r>
          </a:p>
          <a:p>
            <a:r>
              <a:rPr lang="nl-BE" i="1" dirty="0" smtClean="0">
                <a:solidFill>
                  <a:srgbClr val="2C8247"/>
                </a:solidFill>
              </a:rPr>
              <a:t>b = </a:t>
            </a:r>
            <a:r>
              <a:rPr lang="el-GR" i="1" dirty="0" smtClean="0">
                <a:solidFill>
                  <a:srgbClr val="2C8247"/>
                </a:solidFill>
              </a:rPr>
              <a:t>ω</a:t>
            </a:r>
            <a:r>
              <a:rPr lang="nl-BE" i="1" dirty="0" smtClean="0">
                <a:solidFill>
                  <a:srgbClr val="2C8247"/>
                </a:solidFill>
              </a:rPr>
              <a:t> = 511 = f.2</a:t>
            </a:r>
            <a:r>
              <a:rPr lang="el-GR" i="1" dirty="0" smtClean="0">
                <a:solidFill>
                  <a:srgbClr val="2C8247"/>
                </a:solidFill>
                <a:latin typeface="Times New Roman"/>
                <a:cs typeface="Times New Roman"/>
              </a:rPr>
              <a:t>π</a:t>
            </a:r>
            <a:r>
              <a:rPr lang="nl-BE" i="1" dirty="0" smtClean="0">
                <a:solidFill>
                  <a:srgbClr val="2C8247"/>
                </a:solidFill>
                <a:latin typeface="Times New Roman"/>
                <a:cs typeface="Times New Roman"/>
              </a:rPr>
              <a:t>   </a:t>
            </a:r>
            <a:r>
              <a:rPr lang="nl-BE" i="1" dirty="0" smtClean="0">
                <a:solidFill>
                  <a:srgbClr val="2C8247"/>
                </a:solidFill>
                <a:cs typeface="Times New Roman"/>
              </a:rPr>
              <a:t>--&gt;  f = 81 </a:t>
            </a:r>
            <a:r>
              <a:rPr lang="nl-BE" dirty="0" smtClean="0">
                <a:solidFill>
                  <a:srgbClr val="2C8247"/>
                </a:solidFill>
                <a:cs typeface="Times New Roman"/>
              </a:rPr>
              <a:t>Hz</a:t>
            </a:r>
            <a:r>
              <a:rPr lang="nl-BE" i="1" dirty="0" smtClean="0">
                <a:solidFill>
                  <a:srgbClr val="2C8247"/>
                </a:solidFill>
                <a:cs typeface="Times New Roman"/>
              </a:rPr>
              <a:t>     </a:t>
            </a:r>
            <a:endParaRPr lang="nl-BE" i="1" dirty="0">
              <a:solidFill>
                <a:srgbClr val="2C8247"/>
              </a:solidFill>
            </a:endParaRPr>
          </a:p>
        </p:txBody>
      </p:sp>
      <p:sp>
        <p:nvSpPr>
          <p:cNvPr id="9" name="Rechthoekige toelichting 8"/>
          <p:cNvSpPr/>
          <p:nvPr/>
        </p:nvSpPr>
        <p:spPr>
          <a:xfrm>
            <a:off x="35496" y="3861048"/>
            <a:ext cx="2160240" cy="1122606"/>
          </a:xfrm>
          <a:prstGeom prst="wedgeRectCallout">
            <a:avLst>
              <a:gd name="adj1" fmla="val 37329"/>
              <a:gd name="adj2" fmla="val 650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bg1"/>
                </a:solidFill>
                <a:latin typeface="Times New Roman"/>
                <a:cs typeface="Times New Roman"/>
              </a:rPr>
              <a:t>ω</a:t>
            </a:r>
            <a:r>
              <a:rPr lang="nl-BE" sz="2400" dirty="0" smtClean="0">
                <a:solidFill>
                  <a:schemeClr val="bg1"/>
                </a:solidFill>
                <a:latin typeface="Times New Roman"/>
                <a:cs typeface="Times New Roman"/>
              </a:rPr>
              <a:t> = 511 s</a:t>
            </a:r>
            <a:r>
              <a:rPr lang="nl-BE" sz="2400" baseline="30000" dirty="0" smtClean="0">
                <a:solidFill>
                  <a:schemeClr val="bg1"/>
                </a:solidFill>
                <a:latin typeface="Times New Roman"/>
                <a:cs typeface="Times New Roman"/>
              </a:rPr>
              <a:t>-1</a:t>
            </a:r>
            <a:endParaRPr lang="nl-BE" sz="2400" dirty="0" smtClean="0">
              <a:solidFill>
                <a:schemeClr val="bg1"/>
              </a:solidFill>
              <a:latin typeface="Times New Roman"/>
              <a:cs typeface="Times New Roman"/>
            </a:endParaRPr>
          </a:p>
          <a:p>
            <a:pPr algn="ctr"/>
            <a:r>
              <a:rPr lang="nl-BE" sz="2400" i="1" dirty="0" smtClean="0">
                <a:solidFill>
                  <a:schemeClr val="bg1"/>
                </a:solidFill>
                <a:latin typeface="Times New Roman"/>
                <a:cs typeface="Times New Roman"/>
              </a:rPr>
              <a:t>f</a:t>
            </a:r>
            <a:r>
              <a:rPr lang="nl-BE" sz="2400" i="1" baseline="-25000" dirty="0" smtClean="0">
                <a:solidFill>
                  <a:schemeClr val="bg1"/>
                </a:solidFill>
                <a:latin typeface="Times New Roman"/>
                <a:cs typeface="Times New Roman"/>
              </a:rPr>
              <a:t>1</a:t>
            </a:r>
            <a:r>
              <a:rPr lang="nl-BE" sz="2400" dirty="0" smtClean="0">
                <a:solidFill>
                  <a:schemeClr val="bg1"/>
                </a:solidFill>
                <a:latin typeface="Times New Roman"/>
                <a:cs typeface="Times New Roman"/>
              </a:rPr>
              <a:t> = 81 Hz = 4860 min</a:t>
            </a:r>
            <a:r>
              <a:rPr lang="nl-BE" sz="2400" baseline="30000" dirty="0" smtClean="0">
                <a:solidFill>
                  <a:schemeClr val="bg1"/>
                </a:solidFill>
                <a:latin typeface="Times New Roman"/>
                <a:cs typeface="Times New Roman"/>
              </a:rPr>
              <a:t>-1</a:t>
            </a:r>
            <a:endParaRPr lang="nl-BE" sz="2400" dirty="0">
              <a:solidFill>
                <a:schemeClr val="bg1"/>
              </a:solidFill>
            </a:endParaRPr>
          </a:p>
        </p:txBody>
      </p:sp>
      <p:sp>
        <p:nvSpPr>
          <p:cNvPr id="11" name="Rechthoekige toelichting 10"/>
          <p:cNvSpPr/>
          <p:nvPr/>
        </p:nvSpPr>
        <p:spPr>
          <a:xfrm>
            <a:off x="2771800" y="4468048"/>
            <a:ext cx="2160240" cy="504056"/>
          </a:xfrm>
          <a:prstGeom prst="wedgeRectCallout">
            <a:avLst>
              <a:gd name="adj1" fmla="val -37938"/>
              <a:gd name="adj2" fmla="val 3292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i="1" dirty="0" smtClean="0">
                <a:solidFill>
                  <a:schemeClr val="bg1"/>
                </a:solidFill>
                <a:latin typeface="Times New Roman"/>
                <a:cs typeface="Times New Roman"/>
              </a:rPr>
              <a:t>f</a:t>
            </a:r>
            <a:r>
              <a:rPr lang="nl-BE" sz="2400" i="1" baseline="-25000" dirty="0" smtClean="0">
                <a:solidFill>
                  <a:schemeClr val="bg1"/>
                </a:solidFill>
                <a:latin typeface="Times New Roman"/>
                <a:cs typeface="Times New Roman"/>
              </a:rPr>
              <a:t>2</a:t>
            </a:r>
            <a:r>
              <a:rPr lang="nl-BE" sz="2400" dirty="0" smtClean="0">
                <a:solidFill>
                  <a:schemeClr val="bg1"/>
                </a:solidFill>
                <a:latin typeface="Times New Roman"/>
                <a:cs typeface="Times New Roman"/>
              </a:rPr>
              <a:t> = 2x81 Hz </a:t>
            </a:r>
            <a:endParaRPr lang="nl-BE" sz="2400" dirty="0">
              <a:solidFill>
                <a:schemeClr val="bg1"/>
              </a:solidFill>
            </a:endParaRPr>
          </a:p>
        </p:txBody>
      </p:sp>
      <p:sp>
        <p:nvSpPr>
          <p:cNvPr id="12" name="Rechthoekige toelichting 11"/>
          <p:cNvSpPr/>
          <p:nvPr/>
        </p:nvSpPr>
        <p:spPr>
          <a:xfrm>
            <a:off x="4716016" y="5013176"/>
            <a:ext cx="2160240" cy="504056"/>
          </a:xfrm>
          <a:prstGeom prst="wedgeRectCallout">
            <a:avLst>
              <a:gd name="adj1" fmla="val -75656"/>
              <a:gd name="adj2" fmla="val 2347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i="1" dirty="0" smtClean="0">
                <a:solidFill>
                  <a:schemeClr val="bg1"/>
                </a:solidFill>
                <a:latin typeface="Times New Roman"/>
                <a:cs typeface="Times New Roman"/>
              </a:rPr>
              <a:t>f</a:t>
            </a:r>
            <a:r>
              <a:rPr lang="nl-BE" sz="2400" i="1" baseline="-25000" dirty="0" smtClean="0">
                <a:solidFill>
                  <a:schemeClr val="bg1"/>
                </a:solidFill>
                <a:latin typeface="Times New Roman"/>
                <a:cs typeface="Times New Roman"/>
              </a:rPr>
              <a:t>3</a:t>
            </a:r>
            <a:r>
              <a:rPr lang="nl-BE" sz="2400" dirty="0" smtClean="0">
                <a:solidFill>
                  <a:schemeClr val="bg1"/>
                </a:solidFill>
                <a:latin typeface="Times New Roman"/>
                <a:cs typeface="Times New Roman"/>
              </a:rPr>
              <a:t> = 3x81 Hz </a:t>
            </a:r>
            <a:endParaRPr lang="nl-BE" sz="2400" dirty="0">
              <a:solidFill>
                <a:schemeClr val="bg1"/>
              </a:solidFill>
            </a:endParaRPr>
          </a:p>
        </p:txBody>
      </p:sp>
      <p:sp>
        <p:nvSpPr>
          <p:cNvPr id="13" name="Rechthoekige toelichting 12"/>
          <p:cNvSpPr/>
          <p:nvPr/>
        </p:nvSpPr>
        <p:spPr>
          <a:xfrm>
            <a:off x="6084168" y="5581429"/>
            <a:ext cx="2160240" cy="504056"/>
          </a:xfrm>
          <a:prstGeom prst="wedgeRectCallout">
            <a:avLst>
              <a:gd name="adj1" fmla="val -89399"/>
              <a:gd name="adj2" fmla="val 1428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i="1" dirty="0" smtClean="0">
                <a:solidFill>
                  <a:schemeClr val="bg1"/>
                </a:solidFill>
                <a:latin typeface="Times New Roman"/>
                <a:cs typeface="Times New Roman"/>
              </a:rPr>
              <a:t>f</a:t>
            </a:r>
            <a:r>
              <a:rPr lang="nl-BE" sz="2400" i="1" baseline="-25000" dirty="0" smtClean="0">
                <a:solidFill>
                  <a:schemeClr val="bg1"/>
                </a:solidFill>
                <a:latin typeface="Times New Roman"/>
                <a:cs typeface="Times New Roman"/>
              </a:rPr>
              <a:t>4</a:t>
            </a:r>
            <a:r>
              <a:rPr lang="nl-BE" sz="2400" dirty="0" smtClean="0">
                <a:solidFill>
                  <a:schemeClr val="bg1"/>
                </a:solidFill>
                <a:latin typeface="Times New Roman"/>
                <a:cs typeface="Times New Roman"/>
              </a:rPr>
              <a:t> = 4x81 Hz </a:t>
            </a:r>
            <a:endParaRPr lang="nl-BE" sz="2400" dirty="0">
              <a:solidFill>
                <a:schemeClr val="bg1"/>
              </a:solidFill>
            </a:endParaRPr>
          </a:p>
        </p:txBody>
      </p:sp>
      <p:sp>
        <p:nvSpPr>
          <p:cNvPr id="14" name="Ovaal 13"/>
          <p:cNvSpPr/>
          <p:nvPr/>
        </p:nvSpPr>
        <p:spPr>
          <a:xfrm>
            <a:off x="5652120" y="1592160"/>
            <a:ext cx="1061864" cy="3361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Ovaal 14"/>
          <p:cNvSpPr/>
          <p:nvPr/>
        </p:nvSpPr>
        <p:spPr>
          <a:xfrm>
            <a:off x="7623833" y="4140829"/>
            <a:ext cx="731076" cy="2732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86905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7620000" cy="1143000"/>
          </a:xfrm>
        </p:spPr>
        <p:txBody>
          <a:bodyPr/>
          <a:lstStyle/>
          <a:p>
            <a:r>
              <a:rPr lang="nl-BE" dirty="0"/>
              <a:t>Superpositie van trillingen</a:t>
            </a:r>
          </a:p>
        </p:txBody>
      </p:sp>
      <p:graphicFrame>
        <p:nvGraphicFramePr>
          <p:cNvPr id="4" name="Grafiek 3"/>
          <p:cNvGraphicFramePr>
            <a:graphicFrameLocks/>
          </p:cNvGraphicFramePr>
          <p:nvPr>
            <p:extLst>
              <p:ext uri="{D42A27DB-BD31-4B8C-83A1-F6EECF244321}">
                <p14:modId xmlns:p14="http://schemas.microsoft.com/office/powerpoint/2010/main" val="396538715"/>
              </p:ext>
            </p:extLst>
          </p:nvPr>
        </p:nvGraphicFramePr>
        <p:xfrm>
          <a:off x="0" y="1268760"/>
          <a:ext cx="8460432" cy="55892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8165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cstate="print">
            <a:extLst>
              <a:ext uri="{BEBA8EAE-BF5A-486C-A8C5-ECC9F3942E4B}">
                <a14:imgProps xmlns:a14="http://schemas.microsoft.com/office/drawing/2010/main">
                  <a14:imgLayer r:embed="rId4">
                    <a14:imgEffect>
                      <a14:artisticBlur/>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51520" y="0"/>
            <a:ext cx="7994848" cy="6748924"/>
          </a:xfrm>
        </p:spPr>
      </p:pic>
      <p:sp>
        <p:nvSpPr>
          <p:cNvPr id="2" name="Tekstvak 1"/>
          <p:cNvSpPr txBox="1"/>
          <p:nvPr/>
        </p:nvSpPr>
        <p:spPr>
          <a:xfrm>
            <a:off x="251520" y="1772816"/>
            <a:ext cx="7992888" cy="4832092"/>
          </a:xfrm>
          <a:prstGeom prst="rect">
            <a:avLst/>
          </a:prstGeom>
          <a:noFill/>
        </p:spPr>
        <p:txBody>
          <a:bodyPr wrap="square" rtlCol="0">
            <a:spAutoFit/>
          </a:bodyPr>
          <a:lstStyle/>
          <a:p>
            <a:pPr marL="342900" indent="-342900">
              <a:buFont typeface="+mj-lt"/>
              <a:buAutoNum type="arabicPeriod"/>
            </a:pPr>
            <a:r>
              <a:rPr lang="nl-BE" sz="4400" dirty="0" smtClean="0"/>
              <a:t>Leerplannen </a:t>
            </a:r>
          </a:p>
          <a:p>
            <a:pPr marL="342900" indent="-342900">
              <a:buFont typeface="+mj-lt"/>
              <a:buAutoNum type="arabicPeriod"/>
            </a:pPr>
            <a:r>
              <a:rPr lang="nl-BE" sz="4400" dirty="0" smtClean="0"/>
              <a:t>Afbakening onderzoek</a:t>
            </a:r>
          </a:p>
          <a:p>
            <a:pPr marL="342900" indent="-342900">
              <a:buFont typeface="+mj-lt"/>
              <a:buAutoNum type="arabicPeriod"/>
            </a:pPr>
            <a:r>
              <a:rPr lang="nl-BE" sz="4400" dirty="0" smtClean="0"/>
              <a:t>Startonderzoek </a:t>
            </a:r>
            <a:r>
              <a:rPr lang="nl-BE" sz="4400" dirty="0" err="1" smtClean="0"/>
              <a:t>Vernier</a:t>
            </a:r>
            <a:r>
              <a:rPr lang="nl-BE" sz="4400" dirty="0" smtClean="0"/>
              <a:t>/Coach 6 </a:t>
            </a:r>
          </a:p>
          <a:p>
            <a:pPr marL="342900" indent="-342900">
              <a:buFont typeface="+mj-lt"/>
              <a:buAutoNum type="arabicPeriod"/>
            </a:pPr>
            <a:r>
              <a:rPr lang="nl-BE" sz="4400" dirty="0" smtClean="0"/>
              <a:t>Bijkomende frequenties</a:t>
            </a:r>
          </a:p>
          <a:p>
            <a:pPr marL="342900" indent="-342900">
              <a:buFont typeface="+mj-lt"/>
              <a:buAutoNum type="arabicPeriod"/>
            </a:pPr>
            <a:r>
              <a:rPr lang="nl-BE" sz="4400" dirty="0" smtClean="0"/>
              <a:t>Geluidsmetingen</a:t>
            </a:r>
          </a:p>
          <a:p>
            <a:pPr marL="342900" indent="-342900">
              <a:buFont typeface="+mj-lt"/>
              <a:buAutoNum type="arabicPeriod"/>
            </a:pPr>
            <a:r>
              <a:rPr lang="nl-BE" sz="4400" dirty="0" smtClean="0"/>
              <a:t>Lichtmetingen</a:t>
            </a:r>
          </a:p>
          <a:p>
            <a:pPr marL="342900" indent="-342900">
              <a:buFont typeface="+mj-lt"/>
              <a:buAutoNum type="arabicPeriod"/>
            </a:pPr>
            <a:r>
              <a:rPr lang="nl-BE" sz="4400" dirty="0" smtClean="0"/>
              <a:t>Vergelijkende studie</a:t>
            </a:r>
            <a:endParaRPr lang="nl-BE" sz="4400" dirty="0"/>
          </a:p>
        </p:txBody>
      </p:sp>
    </p:spTree>
    <p:extLst>
      <p:ext uri="{BB962C8B-B14F-4D97-AF65-F5344CB8AC3E}">
        <p14:creationId xmlns:p14="http://schemas.microsoft.com/office/powerpoint/2010/main" val="286392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467544" y="0"/>
            <a:ext cx="7620000" cy="1143000"/>
          </a:xfrm>
        </p:spPr>
        <p:txBody>
          <a:bodyPr/>
          <a:lstStyle/>
          <a:p>
            <a:r>
              <a:rPr lang="nl-BE" dirty="0"/>
              <a:t>Superpositie van trillingen</a:t>
            </a:r>
          </a:p>
        </p:txBody>
      </p:sp>
      <p:graphicFrame>
        <p:nvGraphicFramePr>
          <p:cNvPr id="6" name="Grafiek 5"/>
          <p:cNvGraphicFramePr>
            <a:graphicFrameLocks/>
          </p:cNvGraphicFramePr>
          <p:nvPr>
            <p:extLst>
              <p:ext uri="{D42A27DB-BD31-4B8C-83A1-F6EECF244321}">
                <p14:modId xmlns:p14="http://schemas.microsoft.com/office/powerpoint/2010/main" val="1548573075"/>
              </p:ext>
            </p:extLst>
          </p:nvPr>
        </p:nvGraphicFramePr>
        <p:xfrm>
          <a:off x="0" y="1268760"/>
          <a:ext cx="8460432" cy="5589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5211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420215" y="0"/>
            <a:ext cx="7620000" cy="1143000"/>
          </a:xfrm>
        </p:spPr>
        <p:txBody>
          <a:bodyPr/>
          <a:lstStyle/>
          <a:p>
            <a:r>
              <a:rPr lang="nl-BE" dirty="0"/>
              <a:t>Superpositie van trillingen</a:t>
            </a:r>
          </a:p>
        </p:txBody>
      </p:sp>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68760"/>
            <a:ext cx="8460433" cy="564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725144"/>
            <a:ext cx="2808312" cy="200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140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3.2 Longitudinale beweging</a:t>
            </a:r>
            <a:endParaRPr lang="nl-BE" dirty="0"/>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1600200"/>
            <a:ext cx="6400800" cy="4800600"/>
          </a:xfrm>
        </p:spPr>
      </p:pic>
      <p:sp>
        <p:nvSpPr>
          <p:cNvPr id="5" name="Rechthoekige toelichting 4"/>
          <p:cNvSpPr/>
          <p:nvPr/>
        </p:nvSpPr>
        <p:spPr>
          <a:xfrm>
            <a:off x="3070417" y="1340768"/>
            <a:ext cx="3600400" cy="1008112"/>
          </a:xfrm>
          <a:prstGeom prst="wedgeRectCallout">
            <a:avLst>
              <a:gd name="adj1" fmla="val -82238"/>
              <a:gd name="adj2" fmla="val 378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600" dirty="0" err="1" smtClean="0">
                <a:solidFill>
                  <a:schemeClr val="bg1"/>
                </a:solidFill>
              </a:rPr>
              <a:t>LabQuest</a:t>
            </a:r>
            <a:r>
              <a:rPr lang="nl-BE" sz="3600" dirty="0" smtClean="0">
                <a:solidFill>
                  <a:schemeClr val="bg1"/>
                </a:solidFill>
              </a:rPr>
              <a:t> stream interface</a:t>
            </a:r>
            <a:endParaRPr lang="nl-BE" sz="3600" dirty="0">
              <a:solidFill>
                <a:schemeClr val="bg1"/>
              </a:solidFill>
            </a:endParaRPr>
          </a:p>
        </p:txBody>
      </p:sp>
      <p:sp>
        <p:nvSpPr>
          <p:cNvPr id="6" name="Rechthoekige toelichting 5"/>
          <p:cNvSpPr/>
          <p:nvPr/>
        </p:nvSpPr>
        <p:spPr>
          <a:xfrm>
            <a:off x="2051720" y="5733256"/>
            <a:ext cx="3600400" cy="648072"/>
          </a:xfrm>
          <a:prstGeom prst="wedgeRectCallout">
            <a:avLst>
              <a:gd name="adj1" fmla="val 50519"/>
              <a:gd name="adj2" fmla="val -3169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600" dirty="0" smtClean="0">
                <a:solidFill>
                  <a:schemeClr val="bg1"/>
                </a:solidFill>
              </a:rPr>
              <a:t>met rubberen tip</a:t>
            </a:r>
            <a:endParaRPr lang="nl-BE" sz="3600" dirty="0">
              <a:solidFill>
                <a:schemeClr val="bg1"/>
              </a:solidFill>
            </a:endParaRPr>
          </a:p>
        </p:txBody>
      </p:sp>
    </p:spTree>
    <p:extLst>
      <p:ext uri="{BB962C8B-B14F-4D97-AF65-F5344CB8AC3E}">
        <p14:creationId xmlns:p14="http://schemas.microsoft.com/office/powerpoint/2010/main" val="318303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3.2 Longitudinale beweging</a:t>
            </a:r>
            <a:endParaRPr lang="nl-BE" dirty="0"/>
          </a:p>
        </p:txBody>
      </p:sp>
      <p:pic>
        <p:nvPicPr>
          <p:cNvPr id="2051"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67544" y="1412776"/>
            <a:ext cx="7620000" cy="2664296"/>
          </a:xfrm>
        </p:spPr>
      </p:pic>
      <p:sp>
        <p:nvSpPr>
          <p:cNvPr id="11" name="Tekstvak 10"/>
          <p:cNvSpPr txBox="1"/>
          <p:nvPr/>
        </p:nvSpPr>
        <p:spPr>
          <a:xfrm>
            <a:off x="179512" y="4293096"/>
            <a:ext cx="8208911" cy="2308324"/>
          </a:xfrm>
          <a:prstGeom prst="rect">
            <a:avLst/>
          </a:prstGeom>
          <a:noFill/>
        </p:spPr>
        <p:txBody>
          <a:bodyPr wrap="square" rtlCol="0">
            <a:spAutoFit/>
          </a:bodyPr>
          <a:lstStyle/>
          <a:p>
            <a:pPr marL="285750" indent="-285750">
              <a:buFont typeface="Arial" panose="020B0604020202020204" pitchFamily="34" charset="0"/>
              <a:buChar char="•"/>
            </a:pPr>
            <a:r>
              <a:rPr lang="nl-BE" sz="2400" dirty="0" smtClean="0"/>
              <a:t>aantal meetpunten per seconde = </a:t>
            </a:r>
            <a:r>
              <a:rPr lang="nl-BE" sz="2400" b="1" dirty="0" smtClean="0"/>
              <a:t>bemonsteringsfrequentie</a:t>
            </a:r>
          </a:p>
          <a:p>
            <a:pPr marL="285750" indent="-285750">
              <a:buFont typeface="Arial" panose="020B0604020202020204" pitchFamily="34" charset="0"/>
              <a:buChar char="•"/>
            </a:pPr>
            <a:r>
              <a:rPr lang="nl-BE" sz="2400" dirty="0" smtClean="0"/>
              <a:t>moet minstens 1000 Hz zijn, hier 12 punten per cyclus.</a:t>
            </a:r>
          </a:p>
          <a:p>
            <a:pPr marL="285750" indent="-285750">
              <a:buFont typeface="Arial" panose="020B0604020202020204" pitchFamily="34" charset="0"/>
              <a:buChar char="•"/>
            </a:pPr>
            <a:r>
              <a:rPr lang="nl-BE" sz="2400" dirty="0" smtClean="0"/>
              <a:t>geen probleem voor nagenoeg sinusvormig signaal.</a:t>
            </a:r>
          </a:p>
          <a:p>
            <a:pPr marL="285750" indent="-285750">
              <a:buFont typeface="Arial" panose="020B0604020202020204" pitchFamily="34" charset="0"/>
              <a:buChar char="•"/>
            </a:pPr>
            <a:r>
              <a:rPr lang="nl-BE" sz="2400" dirty="0" smtClean="0"/>
              <a:t>is op de rand van de mogelijkheid voor de krachtsensor.</a:t>
            </a:r>
          </a:p>
          <a:p>
            <a:pPr marL="285750" indent="-285750">
              <a:buFont typeface="Arial" panose="020B0604020202020204" pitchFamily="34" charset="0"/>
              <a:buChar char="•"/>
            </a:pPr>
            <a:r>
              <a:rPr lang="nl-BE" sz="2400" dirty="0" smtClean="0"/>
              <a:t>oplossing: meetduur 1,0 s (groot aantal cycli opmeten) en Fouriertransformatie toepassen, zoals vorige reeks metingen.</a:t>
            </a:r>
            <a:endParaRPr lang="nl-BE" sz="2400" dirty="0"/>
          </a:p>
        </p:txBody>
      </p:sp>
    </p:spTree>
    <p:extLst>
      <p:ext uri="{BB962C8B-B14F-4D97-AF65-F5344CB8AC3E}">
        <p14:creationId xmlns:p14="http://schemas.microsoft.com/office/powerpoint/2010/main" val="184474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Sinus en Fouriertransformatie</a:t>
            </a:r>
            <a:endParaRPr lang="nl-BE" dirty="0"/>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321" y="1573563"/>
            <a:ext cx="8280920" cy="5090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al 4"/>
          <p:cNvSpPr/>
          <p:nvPr/>
        </p:nvSpPr>
        <p:spPr>
          <a:xfrm>
            <a:off x="2267744" y="2852936"/>
            <a:ext cx="50405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ige toelichting 5"/>
          <p:cNvSpPr/>
          <p:nvPr/>
        </p:nvSpPr>
        <p:spPr>
          <a:xfrm>
            <a:off x="353317" y="3573016"/>
            <a:ext cx="2160240" cy="1122606"/>
          </a:xfrm>
          <a:prstGeom prst="wedgeRectCallout">
            <a:avLst>
              <a:gd name="adj1" fmla="val 61827"/>
              <a:gd name="adj2" fmla="val 877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bg1"/>
                </a:solidFill>
                <a:latin typeface="Times New Roman"/>
                <a:cs typeface="Times New Roman"/>
              </a:rPr>
              <a:t>ω</a:t>
            </a:r>
            <a:r>
              <a:rPr lang="nl-BE" sz="2400" dirty="0" smtClean="0">
                <a:solidFill>
                  <a:schemeClr val="bg1"/>
                </a:solidFill>
                <a:latin typeface="Times New Roman"/>
                <a:cs typeface="Times New Roman"/>
              </a:rPr>
              <a:t> = 482 s</a:t>
            </a:r>
            <a:r>
              <a:rPr lang="nl-BE" sz="2400" baseline="30000" dirty="0" smtClean="0">
                <a:solidFill>
                  <a:schemeClr val="bg1"/>
                </a:solidFill>
                <a:latin typeface="Times New Roman"/>
                <a:cs typeface="Times New Roman"/>
              </a:rPr>
              <a:t>-1</a:t>
            </a:r>
            <a:endParaRPr lang="nl-BE" sz="2400" dirty="0" smtClean="0">
              <a:solidFill>
                <a:schemeClr val="bg1"/>
              </a:solidFill>
              <a:latin typeface="Times New Roman"/>
              <a:cs typeface="Times New Roman"/>
            </a:endParaRPr>
          </a:p>
          <a:p>
            <a:pPr algn="ctr"/>
            <a:r>
              <a:rPr lang="nl-BE" sz="2400" i="1" dirty="0" smtClean="0">
                <a:solidFill>
                  <a:schemeClr val="bg1"/>
                </a:solidFill>
                <a:latin typeface="Times New Roman"/>
                <a:cs typeface="Times New Roman"/>
              </a:rPr>
              <a:t>f</a:t>
            </a:r>
            <a:r>
              <a:rPr lang="nl-BE" sz="2400" i="1" baseline="-25000" dirty="0" smtClean="0">
                <a:solidFill>
                  <a:schemeClr val="bg1"/>
                </a:solidFill>
                <a:latin typeface="Times New Roman"/>
                <a:cs typeface="Times New Roman"/>
              </a:rPr>
              <a:t>1</a:t>
            </a:r>
            <a:r>
              <a:rPr lang="nl-BE" sz="2400" dirty="0" smtClean="0">
                <a:solidFill>
                  <a:schemeClr val="bg1"/>
                </a:solidFill>
                <a:latin typeface="Times New Roman"/>
                <a:cs typeface="Times New Roman"/>
              </a:rPr>
              <a:t> = 77 Hz = 4600 min</a:t>
            </a:r>
            <a:r>
              <a:rPr lang="nl-BE" sz="2400" baseline="30000" dirty="0" smtClean="0">
                <a:solidFill>
                  <a:schemeClr val="bg1"/>
                </a:solidFill>
                <a:latin typeface="Times New Roman"/>
                <a:cs typeface="Times New Roman"/>
              </a:rPr>
              <a:t>-1</a:t>
            </a:r>
            <a:endParaRPr lang="nl-BE" sz="2400" dirty="0">
              <a:solidFill>
                <a:schemeClr val="bg1"/>
              </a:solidFill>
            </a:endParaRPr>
          </a:p>
        </p:txBody>
      </p:sp>
      <p:sp>
        <p:nvSpPr>
          <p:cNvPr id="9" name="Rechthoekige toelichting 8"/>
          <p:cNvSpPr/>
          <p:nvPr/>
        </p:nvSpPr>
        <p:spPr>
          <a:xfrm>
            <a:off x="3563888" y="4695622"/>
            <a:ext cx="2160240" cy="504056"/>
          </a:xfrm>
          <a:prstGeom prst="wedgeRectCallout">
            <a:avLst>
              <a:gd name="adj1" fmla="val -43514"/>
              <a:gd name="adj2" fmla="val 1085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i="1" dirty="0" smtClean="0">
                <a:solidFill>
                  <a:schemeClr val="bg1"/>
                </a:solidFill>
                <a:latin typeface="Times New Roman"/>
                <a:cs typeface="Times New Roman"/>
              </a:rPr>
              <a:t>f</a:t>
            </a:r>
            <a:r>
              <a:rPr lang="nl-BE" sz="2400" i="1" baseline="-25000" dirty="0" smtClean="0">
                <a:solidFill>
                  <a:schemeClr val="bg1"/>
                </a:solidFill>
                <a:latin typeface="Times New Roman"/>
                <a:cs typeface="Times New Roman"/>
              </a:rPr>
              <a:t>2</a:t>
            </a:r>
            <a:r>
              <a:rPr lang="nl-BE" sz="2400" dirty="0" smtClean="0">
                <a:solidFill>
                  <a:schemeClr val="bg1"/>
                </a:solidFill>
                <a:latin typeface="Times New Roman"/>
                <a:cs typeface="Times New Roman"/>
              </a:rPr>
              <a:t> = 2x77 Hz </a:t>
            </a:r>
            <a:endParaRPr lang="nl-BE" sz="2400" dirty="0">
              <a:solidFill>
                <a:schemeClr val="bg1"/>
              </a:solidFill>
            </a:endParaRPr>
          </a:p>
        </p:txBody>
      </p:sp>
      <p:sp>
        <p:nvSpPr>
          <p:cNvPr id="10" name="Rechthoekige toelichting 9"/>
          <p:cNvSpPr/>
          <p:nvPr/>
        </p:nvSpPr>
        <p:spPr>
          <a:xfrm>
            <a:off x="6185001" y="4261761"/>
            <a:ext cx="2160240" cy="823423"/>
          </a:xfrm>
          <a:prstGeom prst="wedgeRectCallout">
            <a:avLst>
              <a:gd name="adj1" fmla="val -51398"/>
              <a:gd name="adj2" fmla="val 1070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i="1" dirty="0" err="1" smtClean="0">
                <a:solidFill>
                  <a:schemeClr val="bg1"/>
                </a:solidFill>
                <a:latin typeface="Times New Roman"/>
                <a:cs typeface="Times New Roman"/>
              </a:rPr>
              <a:t>f</a:t>
            </a:r>
            <a:r>
              <a:rPr lang="nl-BE" sz="2400" baseline="-25000" dirty="0" err="1" smtClean="0">
                <a:solidFill>
                  <a:schemeClr val="bg1"/>
                </a:solidFill>
                <a:latin typeface="Times New Roman"/>
                <a:cs typeface="Times New Roman"/>
              </a:rPr>
              <a:t>L</a:t>
            </a:r>
            <a:r>
              <a:rPr lang="nl-BE" sz="2400" baseline="-25000" dirty="0" smtClean="0">
                <a:solidFill>
                  <a:schemeClr val="bg1"/>
                </a:solidFill>
                <a:latin typeface="Times New Roman"/>
                <a:cs typeface="Times New Roman"/>
              </a:rPr>
              <a:t> </a:t>
            </a:r>
            <a:r>
              <a:rPr lang="nl-BE" sz="2400" dirty="0" smtClean="0">
                <a:solidFill>
                  <a:schemeClr val="bg1"/>
                </a:solidFill>
                <a:latin typeface="Times New Roman"/>
                <a:cs typeface="Times New Roman"/>
              </a:rPr>
              <a:t>= 348 Hz = 21000 min</a:t>
            </a:r>
            <a:r>
              <a:rPr lang="nl-BE" sz="2400" baseline="30000" dirty="0" smtClean="0">
                <a:solidFill>
                  <a:schemeClr val="bg1"/>
                </a:solidFill>
                <a:latin typeface="Times New Roman"/>
                <a:cs typeface="Times New Roman"/>
              </a:rPr>
              <a:t>-1</a:t>
            </a:r>
            <a:endParaRPr lang="nl-BE" sz="2400" dirty="0">
              <a:solidFill>
                <a:schemeClr val="bg1"/>
              </a:solidFill>
            </a:endParaRPr>
          </a:p>
        </p:txBody>
      </p:sp>
    </p:spTree>
    <p:extLst>
      <p:ext uri="{BB962C8B-B14F-4D97-AF65-F5344CB8AC3E}">
        <p14:creationId xmlns:p14="http://schemas.microsoft.com/office/powerpoint/2010/main" val="174173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188641"/>
            <a:ext cx="8280920"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030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457200" y="1196752"/>
            <a:ext cx="7931224" cy="2074414"/>
          </a:xfrm>
          <a:prstGeom prst="rect">
            <a:avLst/>
          </a:prstGeom>
        </p:spPr>
        <p:txBody>
          <a:bodyPr wrap="square">
            <a:spAutoFit/>
          </a:bodyPr>
          <a:lstStyle/>
          <a:p>
            <a:r>
              <a:rPr lang="nl-BE" sz="2800" b="1" dirty="0" smtClean="0"/>
              <a:t>longitudinale beweging </a:t>
            </a:r>
            <a:r>
              <a:rPr lang="nl-BE" sz="2800" i="1" dirty="0" err="1" smtClean="0"/>
              <a:t>f</a:t>
            </a:r>
            <a:r>
              <a:rPr lang="nl-BE" sz="2800" baseline="-25000" dirty="0" err="1" smtClean="0"/>
              <a:t>L</a:t>
            </a:r>
            <a:r>
              <a:rPr lang="nl-BE" sz="2800" dirty="0" smtClean="0"/>
              <a:t> = 348 Hz = </a:t>
            </a:r>
            <a:r>
              <a:rPr lang="nl-BE" sz="2800" b="1" dirty="0" smtClean="0"/>
              <a:t>21 </a:t>
            </a:r>
            <a:r>
              <a:rPr lang="nl-BE" sz="2800" b="1" dirty="0"/>
              <a:t>000 </a:t>
            </a:r>
            <a:r>
              <a:rPr lang="nl-BE" sz="2800" b="1" dirty="0" smtClean="0"/>
              <a:t>min</a:t>
            </a:r>
            <a:r>
              <a:rPr lang="nl-BE" sz="2800" b="1" baseline="30000" dirty="0" smtClean="0"/>
              <a:t>-1</a:t>
            </a:r>
          </a:p>
          <a:p>
            <a:pPr marL="114300" indent="0">
              <a:buNone/>
            </a:pPr>
            <a:r>
              <a:rPr lang="nl-BE" sz="2800" b="1" baseline="30000" dirty="0" smtClean="0"/>
              <a:t>	</a:t>
            </a:r>
          </a:p>
          <a:p>
            <a:endParaRPr lang="nl-BE" sz="2800" b="1" baseline="30000" dirty="0"/>
          </a:p>
          <a:p>
            <a:endParaRPr lang="nl-BE" sz="2800" b="1" baseline="30000" dirty="0" smtClean="0"/>
          </a:p>
          <a:p>
            <a:pPr lvl="0"/>
            <a:r>
              <a:rPr lang="nl-BE" sz="2800" dirty="0" smtClean="0">
                <a:solidFill>
                  <a:srgbClr val="2F2B20"/>
                </a:solidFill>
              </a:rPr>
              <a:t>heen- </a:t>
            </a:r>
            <a:r>
              <a:rPr lang="nl-BE" sz="2800" dirty="0">
                <a:solidFill>
                  <a:srgbClr val="2F2B20"/>
                </a:solidFill>
              </a:rPr>
              <a:t>en weergaande beweging apart geteld</a:t>
            </a:r>
            <a:r>
              <a:rPr lang="nl-BE" sz="2800" dirty="0" smtClean="0">
                <a:solidFill>
                  <a:srgbClr val="2F2B20"/>
                </a:solidFill>
              </a:rPr>
              <a:t>?</a:t>
            </a:r>
            <a:endParaRPr lang="nl-BE" sz="2800" dirty="0">
              <a:solidFill>
                <a:srgbClr val="2F2B20"/>
              </a:solidFill>
            </a:endParaRPr>
          </a:p>
        </p:txBody>
      </p:sp>
      <p:sp>
        <p:nvSpPr>
          <p:cNvPr id="5" name="Lijntoelichting 1 4"/>
          <p:cNvSpPr/>
          <p:nvPr/>
        </p:nvSpPr>
        <p:spPr>
          <a:xfrm>
            <a:off x="603969" y="1700808"/>
            <a:ext cx="6993929" cy="1008112"/>
          </a:xfrm>
          <a:prstGeom prst="borderCallout1">
            <a:avLst>
              <a:gd name="adj1" fmla="val -596"/>
              <a:gd name="adj2" fmla="val 85555"/>
              <a:gd name="adj3" fmla="val -15272"/>
              <a:gd name="adj4" fmla="val 897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dirty="0" smtClean="0"/>
              <a:t>volgens info:		20 000 (of 40 000) </a:t>
            </a:r>
          </a:p>
          <a:p>
            <a:pPr algn="ctr"/>
            <a:r>
              <a:rPr lang="nl-BE" sz="2800" dirty="0" smtClean="0"/>
              <a:t>pulserende </a:t>
            </a:r>
            <a:r>
              <a:rPr lang="nl-BE" sz="2800" dirty="0"/>
              <a:t>bewegingen per minuut?</a:t>
            </a:r>
          </a:p>
        </p:txBody>
      </p:sp>
      <p:sp>
        <p:nvSpPr>
          <p:cNvPr id="6" name="Titel 1"/>
          <p:cNvSpPr>
            <a:spLocks noGrp="1"/>
          </p:cNvSpPr>
          <p:nvPr>
            <p:ph type="title"/>
          </p:nvPr>
        </p:nvSpPr>
        <p:spPr/>
        <p:txBody>
          <a:bodyPr/>
          <a:lstStyle/>
          <a:p>
            <a:r>
              <a:rPr lang="nl-BE" dirty="0" smtClean="0"/>
              <a:t>3.3 Besluit 		steel &lt;&gt; borstel</a:t>
            </a:r>
            <a:endParaRPr lang="nl-BE" dirty="0"/>
          </a:p>
        </p:txBody>
      </p:sp>
      <p:sp>
        <p:nvSpPr>
          <p:cNvPr id="8" name="Tekstvak 7"/>
          <p:cNvSpPr txBox="1"/>
          <p:nvPr/>
        </p:nvSpPr>
        <p:spPr>
          <a:xfrm>
            <a:off x="467544" y="3429000"/>
            <a:ext cx="7920880" cy="3022366"/>
          </a:xfrm>
          <a:prstGeom prst="rect">
            <a:avLst/>
          </a:prstGeom>
          <a:noFill/>
        </p:spPr>
        <p:txBody>
          <a:bodyPr wrap="square" rtlCol="0">
            <a:spAutoFit/>
          </a:bodyPr>
          <a:lstStyle/>
          <a:p>
            <a:pPr marL="342900" indent="-228600">
              <a:spcBef>
                <a:spcPct val="20000"/>
              </a:spcBef>
              <a:buClr>
                <a:srgbClr val="A9A57C"/>
              </a:buClr>
              <a:buFont typeface="Arial" pitchFamily="34" charset="0"/>
              <a:buChar char="•"/>
            </a:pPr>
            <a:r>
              <a:rPr lang="nl-BE" sz="2800" b="1" dirty="0">
                <a:solidFill>
                  <a:srgbClr val="2F2B20"/>
                </a:solidFill>
              </a:rPr>
              <a:t>transversale beweging </a:t>
            </a:r>
            <a:r>
              <a:rPr lang="nl-BE" sz="2800" i="1" dirty="0" smtClean="0">
                <a:solidFill>
                  <a:srgbClr val="2F2B20"/>
                </a:solidFill>
              </a:rPr>
              <a:t>f</a:t>
            </a:r>
            <a:r>
              <a:rPr lang="nl-BE" sz="2800" baseline="-25000" dirty="0" smtClean="0">
                <a:solidFill>
                  <a:srgbClr val="2F2B20"/>
                </a:solidFill>
              </a:rPr>
              <a:t>1</a:t>
            </a:r>
            <a:r>
              <a:rPr lang="nl-BE" sz="2800" dirty="0" smtClean="0">
                <a:solidFill>
                  <a:srgbClr val="2F2B20"/>
                </a:solidFill>
              </a:rPr>
              <a:t> </a:t>
            </a:r>
            <a:r>
              <a:rPr lang="nl-BE" sz="2800" dirty="0">
                <a:solidFill>
                  <a:srgbClr val="2F2B20"/>
                </a:solidFill>
              </a:rPr>
              <a:t>= 77 Hz = </a:t>
            </a:r>
            <a:r>
              <a:rPr lang="nl-BE" sz="2800" b="1" dirty="0">
                <a:solidFill>
                  <a:srgbClr val="2F2B20"/>
                </a:solidFill>
              </a:rPr>
              <a:t>4500 min</a:t>
            </a:r>
            <a:r>
              <a:rPr lang="nl-BE" sz="2800" b="1" baseline="30000" dirty="0">
                <a:solidFill>
                  <a:srgbClr val="2F2B20"/>
                </a:solidFill>
              </a:rPr>
              <a:t>-1 </a:t>
            </a:r>
            <a:r>
              <a:rPr lang="nl-BE" sz="2800" dirty="0">
                <a:solidFill>
                  <a:srgbClr val="2F2B20"/>
                </a:solidFill>
              </a:rPr>
              <a:t>samen met hogere </a:t>
            </a:r>
            <a:r>
              <a:rPr lang="nl-BE" sz="2800" dirty="0" smtClean="0">
                <a:solidFill>
                  <a:srgbClr val="2F2B20"/>
                </a:solidFill>
              </a:rPr>
              <a:t>harmonischen</a:t>
            </a:r>
          </a:p>
          <a:p>
            <a:pPr marL="342900" indent="-228600">
              <a:spcBef>
                <a:spcPct val="20000"/>
              </a:spcBef>
              <a:buClr>
                <a:srgbClr val="A9A57C"/>
              </a:buClr>
              <a:buFont typeface="Arial" pitchFamily="34" charset="0"/>
              <a:buChar char="•"/>
            </a:pPr>
            <a:endParaRPr lang="nl-BE" sz="2800" dirty="0">
              <a:solidFill>
                <a:srgbClr val="2F2B20"/>
              </a:solidFill>
            </a:endParaRPr>
          </a:p>
          <a:p>
            <a:pPr marL="342900" indent="-228600">
              <a:spcBef>
                <a:spcPct val="20000"/>
              </a:spcBef>
              <a:buClr>
                <a:srgbClr val="A9A57C"/>
              </a:buClr>
              <a:buFont typeface="Arial" pitchFamily="34" charset="0"/>
              <a:buChar char="•"/>
            </a:pPr>
            <a:endParaRPr lang="nl-BE" sz="2800" dirty="0">
              <a:solidFill>
                <a:srgbClr val="2F2B20"/>
              </a:solidFill>
            </a:endParaRPr>
          </a:p>
          <a:p>
            <a:pPr marL="342900" lvl="0" indent="-228600">
              <a:spcBef>
                <a:spcPct val="20000"/>
              </a:spcBef>
              <a:buClr>
                <a:srgbClr val="A9A57C"/>
              </a:buClr>
              <a:buFont typeface="Arial" pitchFamily="34" charset="0"/>
              <a:buChar char="•"/>
            </a:pPr>
            <a:r>
              <a:rPr lang="nl-BE" sz="2800" dirty="0" smtClean="0">
                <a:solidFill>
                  <a:srgbClr val="2F2B20"/>
                </a:solidFill>
              </a:rPr>
              <a:t>ook rechtstreeks waargenomen op krachtsensor</a:t>
            </a:r>
            <a:endParaRPr lang="nl-BE" sz="2800" dirty="0">
              <a:solidFill>
                <a:srgbClr val="2F2B20"/>
              </a:solidFill>
            </a:endParaRPr>
          </a:p>
          <a:p>
            <a:pPr marL="342900" lvl="0" indent="-228600">
              <a:spcBef>
                <a:spcPct val="20000"/>
              </a:spcBef>
              <a:buClr>
                <a:srgbClr val="A9A57C"/>
              </a:buClr>
              <a:buFont typeface="Arial" pitchFamily="34" charset="0"/>
              <a:buChar char="•"/>
            </a:pPr>
            <a:r>
              <a:rPr lang="nl-BE" sz="2800" dirty="0" smtClean="0">
                <a:solidFill>
                  <a:srgbClr val="2F2B20"/>
                </a:solidFill>
              </a:rPr>
              <a:t>met zelfde resultaat als experiment met touw</a:t>
            </a:r>
            <a:endParaRPr lang="nl-BE" sz="2800" dirty="0">
              <a:solidFill>
                <a:srgbClr val="2F2B20"/>
              </a:solidFill>
            </a:endParaRPr>
          </a:p>
        </p:txBody>
      </p:sp>
      <p:sp>
        <p:nvSpPr>
          <p:cNvPr id="9" name="Lijntoelichting 1 8"/>
          <p:cNvSpPr/>
          <p:nvPr/>
        </p:nvSpPr>
        <p:spPr>
          <a:xfrm>
            <a:off x="614233" y="4436127"/>
            <a:ext cx="6993929" cy="1008112"/>
          </a:xfrm>
          <a:prstGeom prst="borderCallout1">
            <a:avLst>
              <a:gd name="adj1" fmla="val -596"/>
              <a:gd name="adj2" fmla="val 76503"/>
              <a:gd name="adj3" fmla="val -45971"/>
              <a:gd name="adj4" fmla="val 82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dirty="0" smtClean="0"/>
              <a:t>volgens info:		7 600 tot 8 800 </a:t>
            </a:r>
          </a:p>
          <a:p>
            <a:pPr algn="ctr"/>
            <a:r>
              <a:rPr lang="nl-BE" sz="2800" dirty="0" smtClean="0"/>
              <a:t>poetsbewegingen </a:t>
            </a:r>
            <a:r>
              <a:rPr lang="nl-BE" sz="2800" dirty="0"/>
              <a:t>per </a:t>
            </a:r>
            <a:r>
              <a:rPr lang="nl-BE" sz="2800" dirty="0" smtClean="0"/>
              <a:t>minuut (heen en weer?)</a:t>
            </a:r>
            <a:endParaRPr lang="nl-BE" sz="2800" dirty="0"/>
          </a:p>
        </p:txBody>
      </p:sp>
      <p:pic>
        <p:nvPicPr>
          <p:cNvPr id="10" name="Afbeelding 9" descr="Maak het jezelf gemakkelijk"/>
          <p:cNvPicPr/>
          <p:nvPr/>
        </p:nvPicPr>
        <p:blipFill>
          <a:blip r:embed="rId3">
            <a:extLst>
              <a:ext uri="{28A0092B-C50C-407E-A947-70E740481C1C}">
                <a14:useLocalDpi xmlns:a14="http://schemas.microsoft.com/office/drawing/2010/main" val="0"/>
              </a:ext>
            </a:extLst>
          </a:blip>
          <a:srcRect/>
          <a:stretch>
            <a:fillRect/>
          </a:stretch>
        </p:blipFill>
        <p:spPr bwMode="auto">
          <a:xfrm>
            <a:off x="7608162" y="2724479"/>
            <a:ext cx="1331640" cy="1557681"/>
          </a:xfrm>
          <a:prstGeom prst="rect">
            <a:avLst/>
          </a:prstGeom>
          <a:noFill/>
          <a:ln>
            <a:noFill/>
          </a:ln>
        </p:spPr>
      </p:pic>
    </p:spTree>
    <p:extLst>
      <p:ext uri="{BB962C8B-B14F-4D97-AF65-F5344CB8AC3E}">
        <p14:creationId xmlns:p14="http://schemas.microsoft.com/office/powerpoint/2010/main" val="12631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4752" y="1268760"/>
            <a:ext cx="8064896" cy="1143000"/>
          </a:xfrm>
        </p:spPr>
        <p:txBody>
          <a:bodyPr/>
          <a:lstStyle/>
          <a:p>
            <a:r>
              <a:rPr lang="nl-BE" sz="3600" dirty="0" smtClean="0"/>
              <a:t>Invloed van ... </a:t>
            </a:r>
            <a:endParaRPr lang="nl-BE" sz="3600" dirty="0"/>
          </a:p>
        </p:txBody>
      </p:sp>
      <p:sp>
        <p:nvSpPr>
          <p:cNvPr id="3" name="Tijdelijke aanduiding voor inhoud 2"/>
          <p:cNvSpPr>
            <a:spLocks noGrp="1"/>
          </p:cNvSpPr>
          <p:nvPr>
            <p:ph idx="1"/>
          </p:nvPr>
        </p:nvSpPr>
        <p:spPr>
          <a:xfrm>
            <a:off x="223455" y="2420888"/>
            <a:ext cx="5068625" cy="3024336"/>
          </a:xfrm>
        </p:spPr>
        <p:txBody>
          <a:bodyPr/>
          <a:lstStyle/>
          <a:p>
            <a:r>
              <a:rPr lang="nl-BE" sz="2800" dirty="0" smtClean="0"/>
              <a:t>bemonsteringsfrequentie</a:t>
            </a:r>
          </a:p>
          <a:p>
            <a:r>
              <a:rPr lang="nl-BE" sz="2800" dirty="0" smtClean="0"/>
              <a:t>startpositie van de steel</a:t>
            </a:r>
          </a:p>
          <a:p>
            <a:r>
              <a:rPr lang="nl-BE" sz="2800" dirty="0" smtClean="0"/>
              <a:t>lengte van het touw</a:t>
            </a:r>
          </a:p>
          <a:p>
            <a:r>
              <a:rPr lang="nl-BE" sz="2800" dirty="0" smtClean="0"/>
              <a:t>aard van het touw</a:t>
            </a:r>
          </a:p>
          <a:p>
            <a:r>
              <a:rPr lang="nl-BE" sz="2800" dirty="0" smtClean="0"/>
              <a:t>spanning op het touw</a:t>
            </a:r>
          </a:p>
          <a:p>
            <a:endParaRPr lang="nl-BE" dirty="0"/>
          </a:p>
        </p:txBody>
      </p:sp>
      <p:sp>
        <p:nvSpPr>
          <p:cNvPr id="4" name="Titel 1"/>
          <p:cNvSpPr txBox="1">
            <a:spLocks/>
          </p:cNvSpPr>
          <p:nvPr/>
        </p:nvSpPr>
        <p:spPr>
          <a:xfrm>
            <a:off x="202892" y="5445224"/>
            <a:ext cx="8064896"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lvl="0"/>
            <a:r>
              <a:rPr lang="nl-BE" dirty="0" smtClean="0"/>
              <a:t>... </a:t>
            </a:r>
            <a:r>
              <a:rPr lang="nl-BE" sz="3600" dirty="0" smtClean="0"/>
              <a:t>op de waargenomen frequenties </a:t>
            </a:r>
            <a:r>
              <a:rPr lang="nl-BE" sz="3600" dirty="0">
                <a:solidFill>
                  <a:schemeClr val="tx1">
                    <a:lumMod val="75000"/>
                    <a:lumOff val="25000"/>
                  </a:schemeClr>
                </a:solidFill>
              </a:rPr>
              <a:t>gemeten door de krachtsensor.</a:t>
            </a:r>
          </a:p>
          <a:p>
            <a:endParaRPr lang="nl-BE" sz="3600" dirty="0"/>
          </a:p>
        </p:txBody>
      </p:sp>
      <p:sp>
        <p:nvSpPr>
          <p:cNvPr id="6" name="Titel 1"/>
          <p:cNvSpPr txBox="1">
            <a:spLocks/>
          </p:cNvSpPr>
          <p:nvPr/>
        </p:nvSpPr>
        <p:spPr>
          <a:xfrm>
            <a:off x="520499" y="565212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nl-BE" sz="3600" dirty="0"/>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6203" y="1256952"/>
            <a:ext cx="2664296" cy="4079241"/>
          </a:xfrm>
          <a:prstGeom prst="rect">
            <a:avLst/>
          </a:prstGeom>
        </p:spPr>
      </p:pic>
      <p:sp>
        <p:nvSpPr>
          <p:cNvPr id="9" name="Titel 1"/>
          <p:cNvSpPr txBox="1">
            <a:spLocks/>
          </p:cNvSpPr>
          <p:nvPr/>
        </p:nvSpPr>
        <p:spPr>
          <a:xfrm>
            <a:off x="520499" y="18864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nl-BE" dirty="0" smtClean="0"/>
              <a:t>4. Bijkomende frequenties</a:t>
            </a:r>
            <a:endParaRPr lang="nl-BE" dirty="0"/>
          </a:p>
        </p:txBody>
      </p:sp>
    </p:spTree>
    <p:extLst>
      <p:ext uri="{BB962C8B-B14F-4D97-AF65-F5344CB8AC3E}">
        <p14:creationId xmlns:p14="http://schemas.microsoft.com/office/powerpoint/2010/main" val="41845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3956" y="188640"/>
            <a:ext cx="7787208" cy="1431032"/>
          </a:xfrm>
        </p:spPr>
        <p:txBody>
          <a:bodyPr/>
          <a:lstStyle/>
          <a:p>
            <a:pPr algn="ctr"/>
            <a:r>
              <a:rPr lang="nl-BE" dirty="0" smtClean="0"/>
              <a:t>bemonsteringsfrequentie</a:t>
            </a:r>
            <a:br>
              <a:rPr lang="nl-BE" dirty="0" smtClean="0"/>
            </a:br>
            <a:r>
              <a:rPr lang="nl-BE" dirty="0" smtClean="0"/>
              <a:t> 200Hz - 500 Hz -1kHz -2kHz</a:t>
            </a:r>
            <a:endParaRPr lang="nl-BE"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556792"/>
            <a:ext cx="8064896" cy="1953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933056"/>
            <a:ext cx="8316416"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jntoelichting 1 3"/>
          <p:cNvSpPr/>
          <p:nvPr/>
        </p:nvSpPr>
        <p:spPr>
          <a:xfrm>
            <a:off x="611560" y="3717032"/>
            <a:ext cx="2232248" cy="432048"/>
          </a:xfrm>
          <a:prstGeom prst="borderCallout1">
            <a:avLst>
              <a:gd name="adj1" fmla="val 99602"/>
              <a:gd name="adj2" fmla="val 21584"/>
              <a:gd name="adj3" fmla="val 473958"/>
              <a:gd name="adj4" fmla="val 36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200 Hz is te weinig</a:t>
            </a:r>
            <a:endParaRPr lang="nl-BE" dirty="0"/>
          </a:p>
        </p:txBody>
      </p:sp>
      <p:cxnSp>
        <p:nvCxnSpPr>
          <p:cNvPr id="5" name="Rechte verbindingslijn met pijl 4"/>
          <p:cNvCxnSpPr/>
          <p:nvPr/>
        </p:nvCxnSpPr>
        <p:spPr>
          <a:xfrm>
            <a:off x="6732240" y="1484784"/>
            <a:ext cx="720080" cy="54006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flipH="1">
            <a:off x="2555776" y="1484784"/>
            <a:ext cx="648072" cy="108012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a:off x="5220428" y="1484784"/>
            <a:ext cx="0" cy="1368152"/>
          </a:xfrm>
          <a:prstGeom prst="straightConnector1">
            <a:avLst/>
          </a:prstGeom>
          <a:ln w="28575">
            <a:solidFill>
              <a:srgbClr val="9C319F"/>
            </a:solidFill>
            <a:tailEnd type="arrow"/>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flipH="1">
            <a:off x="1547664" y="1520788"/>
            <a:ext cx="72008" cy="9001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668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7964" y="0"/>
            <a:ext cx="7620000" cy="1143000"/>
          </a:xfrm>
        </p:spPr>
        <p:txBody>
          <a:bodyPr/>
          <a:lstStyle/>
          <a:p>
            <a:pPr algn="ctr"/>
            <a:r>
              <a:rPr lang="nl-BE" dirty="0" smtClean="0"/>
              <a:t>startpositie van de steel </a:t>
            </a:r>
            <a:endParaRPr lang="nl-BE" dirty="0"/>
          </a:p>
        </p:txBody>
      </p:sp>
      <p:pic>
        <p:nvPicPr>
          <p:cNvPr id="12"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1259445"/>
            <a:ext cx="4616685"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4864" y="1253517"/>
            <a:ext cx="3765568" cy="2679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ep 2"/>
          <p:cNvGrpSpPr/>
          <p:nvPr/>
        </p:nvGrpSpPr>
        <p:grpSpPr>
          <a:xfrm>
            <a:off x="3275856" y="677453"/>
            <a:ext cx="1944216" cy="1152128"/>
            <a:chOff x="251520" y="4653136"/>
            <a:chExt cx="1944216" cy="1152128"/>
          </a:xfrm>
        </p:grpSpPr>
        <p:sp>
          <p:nvSpPr>
            <p:cNvPr id="6" name="Cirkel 5"/>
            <p:cNvSpPr/>
            <p:nvPr/>
          </p:nvSpPr>
          <p:spPr>
            <a:xfrm rot="10800000">
              <a:off x="755576" y="4653136"/>
              <a:ext cx="1224136" cy="1152128"/>
            </a:xfrm>
            <a:prstGeom prst="pie">
              <a:avLst>
                <a:gd name="adj1" fmla="val 10763830"/>
                <a:gd name="adj2" fmla="val 30898"/>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cxnSp>
          <p:nvCxnSpPr>
            <p:cNvPr id="10" name="Rechte verbindingslijn 9"/>
            <p:cNvCxnSpPr/>
            <p:nvPr/>
          </p:nvCxnSpPr>
          <p:spPr>
            <a:xfrm>
              <a:off x="251520" y="5229200"/>
              <a:ext cx="19442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028" name="Picture 4"/>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0" y="4293096"/>
            <a:ext cx="4263459" cy="239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68912" y="4045370"/>
            <a:ext cx="3791520" cy="2716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ep 4"/>
          <p:cNvGrpSpPr/>
          <p:nvPr/>
        </p:nvGrpSpPr>
        <p:grpSpPr>
          <a:xfrm>
            <a:off x="3419872" y="3609020"/>
            <a:ext cx="1944216" cy="1368152"/>
            <a:chOff x="251520" y="1988840"/>
            <a:chExt cx="1944216" cy="1368152"/>
          </a:xfrm>
        </p:grpSpPr>
        <p:cxnSp>
          <p:nvCxnSpPr>
            <p:cNvPr id="8" name="Rechte verbindingslijn 7"/>
            <p:cNvCxnSpPr/>
            <p:nvPr/>
          </p:nvCxnSpPr>
          <p:spPr>
            <a:xfrm>
              <a:off x="251520" y="2564904"/>
              <a:ext cx="19442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Cirkel 3"/>
            <p:cNvSpPr/>
            <p:nvPr/>
          </p:nvSpPr>
          <p:spPr>
            <a:xfrm>
              <a:off x="899592" y="1988840"/>
              <a:ext cx="1296144" cy="1368152"/>
            </a:xfrm>
            <a:prstGeom prst="pie">
              <a:avLst>
                <a:gd name="adj1" fmla="val 5398186"/>
                <a:gd name="adj2" fmla="val 1620000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spTree>
    <p:extLst>
      <p:ext uri="{BB962C8B-B14F-4D97-AF65-F5344CB8AC3E}">
        <p14:creationId xmlns:p14="http://schemas.microsoft.com/office/powerpoint/2010/main" val="366892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208912" cy="1143000"/>
          </a:xfrm>
        </p:spPr>
        <p:txBody>
          <a:bodyPr/>
          <a:lstStyle/>
          <a:p>
            <a:r>
              <a:rPr lang="nl-BE" dirty="0" smtClean="0"/>
              <a:t>1. Leerplannen</a:t>
            </a:r>
            <a:endParaRPr lang="nl-BE" dirty="0"/>
          </a:p>
        </p:txBody>
      </p:sp>
      <p:sp>
        <p:nvSpPr>
          <p:cNvPr id="3" name="Tijdelijke aanduiding voor inhoud 2"/>
          <p:cNvSpPr>
            <a:spLocks noGrp="1"/>
          </p:cNvSpPr>
          <p:nvPr>
            <p:ph idx="1"/>
          </p:nvPr>
        </p:nvSpPr>
        <p:spPr>
          <a:xfrm>
            <a:off x="457200" y="908720"/>
            <a:ext cx="7620000" cy="5492080"/>
          </a:xfrm>
        </p:spPr>
        <p:txBody>
          <a:bodyPr>
            <a:noAutofit/>
          </a:bodyPr>
          <a:lstStyle/>
          <a:p>
            <a:r>
              <a:rPr lang="nl-BE" sz="2400" dirty="0" smtClean="0"/>
              <a:t>voor 6 aso leerplan pool wetenschappen:</a:t>
            </a:r>
          </a:p>
          <a:p>
            <a:r>
              <a:rPr lang="nl-BE" sz="2400" i="1" dirty="0" smtClean="0"/>
              <a:t>(VKSO en GO! ) De uiteindelijke realisatie van de </a:t>
            </a:r>
            <a:r>
              <a:rPr lang="nl-BE" sz="2400" b="1" i="1" dirty="0" smtClean="0"/>
              <a:t>onderzoekscompetentie</a:t>
            </a:r>
            <a:r>
              <a:rPr lang="nl-BE" sz="2400" i="1" dirty="0" smtClean="0"/>
              <a:t> mondt in de loop van de 3de graad uit in een “zelfstandig integraal onderzoekje” in minstens één van de  natuurwetenschappelijke vakken.</a:t>
            </a:r>
          </a:p>
          <a:p>
            <a:r>
              <a:rPr lang="nl-BE" sz="2400" dirty="0" smtClean="0"/>
              <a:t>voor 6 </a:t>
            </a:r>
            <a:r>
              <a:rPr lang="nl-BE" sz="2400" dirty="0" err="1" smtClean="0"/>
              <a:t>tso</a:t>
            </a:r>
            <a:r>
              <a:rPr lang="nl-BE" sz="2400" dirty="0" smtClean="0"/>
              <a:t> Techniek-Wetenschappen:</a:t>
            </a:r>
          </a:p>
          <a:p>
            <a:r>
              <a:rPr lang="nl-BE" sz="2400" i="1" dirty="0" smtClean="0"/>
              <a:t>Geïntegreerde Proef (GIP) </a:t>
            </a:r>
            <a:r>
              <a:rPr lang="nl-BE" sz="2400" b="1" i="1" dirty="0"/>
              <a:t>onderzoeksopdracht</a:t>
            </a:r>
            <a:r>
              <a:rPr lang="nl-BE" sz="2400" i="1" dirty="0"/>
              <a:t> in verband met wetenschap en samenleving en/of wetenschap en techniek. </a:t>
            </a:r>
            <a:endParaRPr lang="nl-BE" sz="2400" i="1" dirty="0" smtClean="0"/>
          </a:p>
          <a:p>
            <a:r>
              <a:rPr lang="nl-BE" sz="2400" i="1" dirty="0" smtClean="0"/>
              <a:t>Nederland: </a:t>
            </a:r>
            <a:r>
              <a:rPr lang="nl-BE" sz="2400" b="1" i="1" dirty="0" smtClean="0"/>
              <a:t>profielwerkstuk</a:t>
            </a:r>
            <a:endParaRPr lang="nl-BE" sz="2400" b="1" i="1" dirty="0"/>
          </a:p>
        </p:txBody>
      </p:sp>
    </p:spTree>
    <p:extLst>
      <p:ext uri="{BB962C8B-B14F-4D97-AF65-F5344CB8AC3E}">
        <p14:creationId xmlns:p14="http://schemas.microsoft.com/office/powerpoint/2010/main" val="375464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4620" y="1625898"/>
            <a:ext cx="4046959" cy="3357930"/>
          </a:xfrm>
          <a:prstGeom prst="rect">
            <a:avLst/>
          </a:prstGeom>
        </p:spPr>
      </p:pic>
      <p:pic>
        <p:nvPicPr>
          <p:cNvPr id="5" name="Afbeelding 4"/>
          <p:cNvPicPr/>
          <p:nvPr/>
        </p:nvPicPr>
        <p:blipFill>
          <a:blip r:embed="rId4" cstate="print">
            <a:extLst>
              <a:ext uri="{28A0092B-C50C-407E-A947-70E740481C1C}">
                <a14:useLocalDpi xmlns:a14="http://schemas.microsoft.com/office/drawing/2010/main" val="0"/>
              </a:ext>
            </a:extLst>
          </a:blip>
          <a:stretch>
            <a:fillRect/>
          </a:stretch>
        </p:blipFill>
        <p:spPr>
          <a:xfrm>
            <a:off x="4370068" y="1608514"/>
            <a:ext cx="3863236" cy="3356790"/>
          </a:xfrm>
          <a:prstGeom prst="rect">
            <a:avLst/>
          </a:prstGeom>
        </p:spPr>
      </p:pic>
      <p:sp>
        <p:nvSpPr>
          <p:cNvPr id="3" name="Tekstvak 2"/>
          <p:cNvSpPr txBox="1"/>
          <p:nvPr/>
        </p:nvSpPr>
        <p:spPr>
          <a:xfrm>
            <a:off x="219131" y="332656"/>
            <a:ext cx="8064896" cy="1077218"/>
          </a:xfrm>
          <a:prstGeom prst="rect">
            <a:avLst/>
          </a:prstGeom>
          <a:noFill/>
        </p:spPr>
        <p:txBody>
          <a:bodyPr wrap="square" rtlCol="0">
            <a:spAutoFit/>
          </a:bodyPr>
          <a:lstStyle/>
          <a:p>
            <a:r>
              <a:rPr lang="nl-BE" sz="3200" dirty="0" smtClean="0"/>
              <a:t>Door de </a:t>
            </a:r>
            <a:r>
              <a:rPr lang="nl-BE" sz="3200" b="1" dirty="0" smtClean="0"/>
              <a:t>spanning op het touw </a:t>
            </a:r>
            <a:r>
              <a:rPr lang="nl-BE" sz="3200" dirty="0" smtClean="0"/>
              <a:t>te wijzigen kunnen staande golven ontstaan op het touw.</a:t>
            </a:r>
            <a:endParaRPr lang="nl-BE" sz="3200" dirty="0"/>
          </a:p>
        </p:txBody>
      </p:sp>
      <p:sp>
        <p:nvSpPr>
          <p:cNvPr id="7" name="Tekstvak 6"/>
          <p:cNvSpPr txBox="1"/>
          <p:nvPr/>
        </p:nvSpPr>
        <p:spPr>
          <a:xfrm>
            <a:off x="198965" y="5157192"/>
            <a:ext cx="8064896" cy="1077218"/>
          </a:xfrm>
          <a:prstGeom prst="rect">
            <a:avLst/>
          </a:prstGeom>
          <a:noFill/>
        </p:spPr>
        <p:txBody>
          <a:bodyPr wrap="square" rtlCol="0">
            <a:spAutoFit/>
          </a:bodyPr>
          <a:lstStyle/>
          <a:p>
            <a:r>
              <a:rPr lang="nl-BE" sz="3200" dirty="0" smtClean="0"/>
              <a:t>Dit heeft invloed op de amplitudes van de hogere harmonischen, niet op hun frequentie.</a:t>
            </a:r>
            <a:endParaRPr lang="nl-BE" sz="3200" dirty="0"/>
          </a:p>
        </p:txBody>
      </p:sp>
    </p:spTree>
    <p:extLst>
      <p:ext uri="{BB962C8B-B14F-4D97-AF65-F5344CB8AC3E}">
        <p14:creationId xmlns:p14="http://schemas.microsoft.com/office/powerpoint/2010/main" val="2998191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01960" y="548680"/>
            <a:ext cx="7620000" cy="5784666"/>
          </a:xfrm>
        </p:spPr>
        <p:txBody>
          <a:bodyPr/>
          <a:lstStyle/>
          <a:p>
            <a:r>
              <a:rPr lang="nl-BE" sz="3600" dirty="0"/>
              <a:t>Touwspanning </a:t>
            </a:r>
            <a:r>
              <a:rPr lang="nl-BE" sz="3600" dirty="0" smtClean="0"/>
              <a:t>hoog</a:t>
            </a:r>
            <a:endParaRPr lang="nl-BE" dirty="0"/>
          </a:p>
        </p:txBody>
      </p:sp>
      <p:pic>
        <p:nvPicPr>
          <p:cNvPr id="4" name="Tijdelijke aanduiding voor inhoud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51520" y="1268760"/>
            <a:ext cx="8064896" cy="4538245"/>
          </a:xfrm>
          <a:prstGeom prst="rect">
            <a:avLst/>
          </a:prstGeom>
        </p:spPr>
      </p:pic>
    </p:spTree>
    <p:extLst>
      <p:ext uri="{BB962C8B-B14F-4D97-AF65-F5344CB8AC3E}">
        <p14:creationId xmlns:p14="http://schemas.microsoft.com/office/powerpoint/2010/main" val="4047504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txBox="1">
            <a:spLocks noGrp="1"/>
          </p:cNvSpPr>
          <p:nvPr>
            <p:ph idx="1"/>
          </p:nvPr>
        </p:nvSpPr>
        <p:spPr>
          <a:xfrm>
            <a:off x="371128" y="548680"/>
            <a:ext cx="7753672" cy="646331"/>
          </a:xfrm>
          <a:prstGeom prst="rect">
            <a:avLst/>
          </a:prstGeom>
          <a:noFill/>
        </p:spPr>
        <p:txBody>
          <a:bodyPr wrap="square" rtlCol="0">
            <a:spAutoFit/>
          </a:bodyPr>
          <a:lstStyle/>
          <a:p>
            <a:r>
              <a:rPr lang="nl-BE" sz="3600" dirty="0" smtClean="0"/>
              <a:t>Touwspanning laag</a:t>
            </a:r>
            <a:endParaRPr lang="nl-BE" sz="3600" i="1" dirty="0"/>
          </a:p>
        </p:txBody>
      </p:sp>
      <p:pic>
        <p:nvPicPr>
          <p:cNvPr id="6" name="Afbeelding 5"/>
          <p:cNvPicPr/>
          <p:nvPr/>
        </p:nvPicPr>
        <p:blipFill>
          <a:blip r:embed="rId3" cstate="print">
            <a:extLst>
              <a:ext uri="{28A0092B-C50C-407E-A947-70E740481C1C}">
                <a14:useLocalDpi xmlns:a14="http://schemas.microsoft.com/office/drawing/2010/main" val="0"/>
              </a:ext>
            </a:extLst>
          </a:blip>
          <a:stretch>
            <a:fillRect/>
          </a:stretch>
        </p:blipFill>
        <p:spPr>
          <a:xfrm>
            <a:off x="251520" y="1268760"/>
            <a:ext cx="8136904" cy="4656857"/>
          </a:xfrm>
          <a:prstGeom prst="rect">
            <a:avLst/>
          </a:prstGeom>
        </p:spPr>
      </p:pic>
    </p:spTree>
    <p:extLst>
      <p:ext uri="{BB962C8B-B14F-4D97-AF65-F5344CB8AC3E}">
        <p14:creationId xmlns:p14="http://schemas.microsoft.com/office/powerpoint/2010/main" val="2705830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5. Geluidsmetingen?</a:t>
            </a:r>
            <a:endParaRPr lang="nl-BE" dirty="0"/>
          </a:p>
        </p:txBody>
      </p:sp>
      <p:sp>
        <p:nvSpPr>
          <p:cNvPr id="3" name="Tijdelijke aanduiding voor inhoud 2"/>
          <p:cNvSpPr>
            <a:spLocks noGrp="1"/>
          </p:cNvSpPr>
          <p:nvPr>
            <p:ph idx="1"/>
          </p:nvPr>
        </p:nvSpPr>
        <p:spPr>
          <a:xfrm>
            <a:off x="467544" y="1340768"/>
            <a:ext cx="7620000" cy="1296144"/>
          </a:xfrm>
        </p:spPr>
        <p:txBody>
          <a:bodyPr>
            <a:normAutofit/>
          </a:bodyPr>
          <a:lstStyle/>
          <a:p>
            <a:r>
              <a:rPr lang="nl-BE" sz="2800" dirty="0" smtClean="0"/>
              <a:t>motorgeluid opmeten met microfoon</a:t>
            </a:r>
          </a:p>
          <a:p>
            <a:r>
              <a:rPr lang="nl-BE" sz="2800" dirty="0" smtClean="0"/>
              <a:t>levert complex patroon met hogere frequenties</a:t>
            </a:r>
            <a:endParaRPr lang="nl-BE" sz="2800" dirty="0"/>
          </a:p>
        </p:txBody>
      </p:sp>
      <p:pic>
        <p:nvPicPr>
          <p:cNvPr id="5" name="Tijdelijke aanduiding voor inhoud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2509058"/>
            <a:ext cx="5199856" cy="3899892"/>
          </a:xfrm>
          <a:prstGeom prst="rect">
            <a:avLst/>
          </a:prstGeom>
        </p:spPr>
      </p:pic>
    </p:spTree>
    <p:extLst>
      <p:ext uri="{BB962C8B-B14F-4D97-AF65-F5344CB8AC3E}">
        <p14:creationId xmlns:p14="http://schemas.microsoft.com/office/powerpoint/2010/main" val="340673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1732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6. Lichtmetingen</a:t>
            </a:r>
            <a:endParaRPr lang="nl-BE" dirty="0"/>
          </a:p>
        </p:txBody>
      </p:sp>
      <p:sp>
        <p:nvSpPr>
          <p:cNvPr id="3" name="Tijdelijke aanduiding voor inhoud 2"/>
          <p:cNvSpPr>
            <a:spLocks noGrp="1"/>
          </p:cNvSpPr>
          <p:nvPr>
            <p:ph idx="1"/>
          </p:nvPr>
        </p:nvSpPr>
        <p:spPr>
          <a:xfrm>
            <a:off x="395536" y="5013176"/>
            <a:ext cx="7848872" cy="1656184"/>
          </a:xfrm>
        </p:spPr>
        <p:txBody>
          <a:bodyPr>
            <a:normAutofit/>
          </a:bodyPr>
          <a:lstStyle/>
          <a:p>
            <a:r>
              <a:rPr lang="nl-BE" sz="2800" dirty="0"/>
              <a:t>laserpointer op vlakke deel van de staaf richten</a:t>
            </a:r>
          </a:p>
          <a:p>
            <a:r>
              <a:rPr lang="nl-BE" sz="2800" dirty="0"/>
              <a:t>gereflecteerde straal opvangen op lichtsensor</a:t>
            </a:r>
          </a:p>
          <a:p>
            <a:r>
              <a:rPr lang="nl-BE" sz="2800" dirty="0"/>
              <a:t>frequentie van het lichtsignaal bepalen</a:t>
            </a:r>
          </a:p>
        </p:txBody>
      </p:sp>
      <p:pic>
        <p:nvPicPr>
          <p:cNvPr id="6" name="Tijdelijke aanduiding voor inhou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7464" y="1340768"/>
            <a:ext cx="4798975" cy="3599232"/>
          </a:xfrm>
          <a:prstGeom prst="rect">
            <a:avLst/>
          </a:prstGeom>
        </p:spPr>
      </p:pic>
    </p:spTree>
    <p:extLst>
      <p:ext uri="{BB962C8B-B14F-4D97-AF65-F5344CB8AC3E}">
        <p14:creationId xmlns:p14="http://schemas.microsoft.com/office/powerpoint/2010/main" val="339508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6. Lichtmetingen</a:t>
            </a:r>
            <a:endParaRPr lang="nl-BE" dirty="0"/>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512" y="2060848"/>
            <a:ext cx="2705343" cy="3576061"/>
          </a:xfr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1628800"/>
            <a:ext cx="5184576" cy="4667759"/>
          </a:xfrm>
          <a:prstGeom prst="rect">
            <a:avLst/>
          </a:prstGeom>
        </p:spPr>
      </p:pic>
    </p:spTree>
    <p:extLst>
      <p:ext uri="{BB962C8B-B14F-4D97-AF65-F5344CB8AC3E}">
        <p14:creationId xmlns:p14="http://schemas.microsoft.com/office/powerpoint/2010/main" val="19582256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565270" y="28575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nl-BE" dirty="0"/>
          </a:p>
        </p:txBody>
      </p:sp>
      <p:sp>
        <p:nvSpPr>
          <p:cNvPr id="5" name="Tijdelijke aanduiding voor inhoud 2"/>
          <p:cNvSpPr txBox="1">
            <a:spLocks/>
          </p:cNvSpPr>
          <p:nvPr/>
        </p:nvSpPr>
        <p:spPr>
          <a:xfrm>
            <a:off x="593723" y="3933056"/>
            <a:ext cx="7620000" cy="2448272"/>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nl-BE" sz="2800" dirty="0" smtClean="0"/>
          </a:p>
        </p:txBody>
      </p:sp>
      <p:sp>
        <p:nvSpPr>
          <p:cNvPr id="6" name="Titel 5"/>
          <p:cNvSpPr>
            <a:spLocks noGrp="1"/>
          </p:cNvSpPr>
          <p:nvPr>
            <p:ph type="title"/>
          </p:nvPr>
        </p:nvSpPr>
        <p:spPr/>
        <p:txBody>
          <a:bodyPr/>
          <a:lstStyle/>
          <a:p>
            <a:r>
              <a:rPr lang="nl-BE" dirty="0"/>
              <a:t/>
            </a:r>
            <a:br>
              <a:rPr lang="nl-BE" dirty="0"/>
            </a:br>
            <a:endParaRPr lang="nl-BE" dirty="0"/>
          </a:p>
        </p:txBody>
      </p:sp>
      <p:pic>
        <p:nvPicPr>
          <p:cNvPr id="11" name="Tijdelijke aanduiding voor inhoud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8592" y="908720"/>
            <a:ext cx="7706816" cy="5780112"/>
          </a:xfrm>
        </p:spPr>
      </p:pic>
      <p:grpSp>
        <p:nvGrpSpPr>
          <p:cNvPr id="25" name="Groep 24"/>
          <p:cNvGrpSpPr/>
          <p:nvPr/>
        </p:nvGrpSpPr>
        <p:grpSpPr>
          <a:xfrm>
            <a:off x="3095836" y="2420888"/>
            <a:ext cx="3780420" cy="2736304"/>
            <a:chOff x="3095836" y="2420888"/>
            <a:chExt cx="3780420" cy="2736304"/>
          </a:xfrm>
        </p:grpSpPr>
        <p:cxnSp>
          <p:nvCxnSpPr>
            <p:cNvPr id="13" name="Rechte verbindingslijn 12"/>
            <p:cNvCxnSpPr/>
            <p:nvPr/>
          </p:nvCxnSpPr>
          <p:spPr>
            <a:xfrm flipV="1">
              <a:off x="3095836" y="2420888"/>
              <a:ext cx="612068" cy="7898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flipH="1" flipV="1">
              <a:off x="3707904" y="2420888"/>
              <a:ext cx="2592288" cy="208823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flipH="1" flipV="1">
              <a:off x="3707904" y="2420888"/>
              <a:ext cx="3168352" cy="157961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flipH="1" flipV="1">
              <a:off x="3707904" y="2420888"/>
              <a:ext cx="1800200" cy="273630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24" name="Titel 1"/>
          <p:cNvSpPr txBox="1">
            <a:spLocks/>
          </p:cNvSpPr>
          <p:nvPr/>
        </p:nvSpPr>
        <p:spPr>
          <a:xfrm>
            <a:off x="467544" y="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nl-BE" dirty="0" smtClean="0"/>
              <a:t>6. Lichtmetingen</a:t>
            </a:r>
            <a:endParaRPr lang="nl-BE" dirty="0"/>
          </a:p>
        </p:txBody>
      </p:sp>
    </p:spTree>
    <p:extLst>
      <p:ext uri="{BB962C8B-B14F-4D97-AF65-F5344CB8AC3E}">
        <p14:creationId xmlns:p14="http://schemas.microsoft.com/office/powerpoint/2010/main" val="117098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980728"/>
            <a:ext cx="8538412"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ige toelichting 4"/>
          <p:cNvSpPr/>
          <p:nvPr/>
        </p:nvSpPr>
        <p:spPr>
          <a:xfrm>
            <a:off x="3851920" y="1556792"/>
            <a:ext cx="4320480" cy="1872208"/>
          </a:xfrm>
          <a:prstGeom prst="wedgeRectCallout">
            <a:avLst>
              <a:gd name="adj1" fmla="val -33323"/>
              <a:gd name="adj2" fmla="val 844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600" dirty="0" smtClean="0">
                <a:solidFill>
                  <a:schemeClr val="bg1"/>
                </a:solidFill>
              </a:rPr>
              <a:t>15 pieken in 0,10 s</a:t>
            </a:r>
          </a:p>
          <a:p>
            <a:pPr algn="ctr"/>
            <a:r>
              <a:rPr lang="nl-BE" sz="3600" dirty="0" smtClean="0">
                <a:solidFill>
                  <a:schemeClr val="bg1"/>
                </a:solidFill>
              </a:rPr>
              <a:t>heen en terug</a:t>
            </a:r>
          </a:p>
          <a:p>
            <a:pPr algn="ctr"/>
            <a:r>
              <a:rPr lang="nl-BE" sz="3600" i="1" dirty="0" smtClean="0">
                <a:solidFill>
                  <a:schemeClr val="bg1"/>
                </a:solidFill>
              </a:rPr>
              <a:t>f</a:t>
            </a:r>
            <a:r>
              <a:rPr lang="nl-BE" sz="3600" baseline="-25000" dirty="0" smtClean="0">
                <a:solidFill>
                  <a:schemeClr val="bg1"/>
                </a:solidFill>
              </a:rPr>
              <a:t>1</a:t>
            </a:r>
            <a:r>
              <a:rPr lang="nl-BE" sz="3600" dirty="0" smtClean="0">
                <a:solidFill>
                  <a:schemeClr val="bg1"/>
                </a:solidFill>
              </a:rPr>
              <a:t> = 75 Hz</a:t>
            </a:r>
            <a:endParaRPr lang="nl-BE" sz="3600" dirty="0">
              <a:solidFill>
                <a:schemeClr val="bg1"/>
              </a:solidFill>
            </a:endParaRPr>
          </a:p>
        </p:txBody>
      </p:sp>
      <p:sp>
        <p:nvSpPr>
          <p:cNvPr id="4" name="Titel 1"/>
          <p:cNvSpPr txBox="1">
            <a:spLocks noGrp="1"/>
          </p:cNvSpPr>
          <p:nvPr>
            <p:ph type="title"/>
          </p:nvPr>
        </p:nvSpPr>
        <p:spPr>
          <a:xfrm>
            <a:off x="0" y="34944"/>
            <a:ext cx="9144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nl-BE" dirty="0" smtClean="0">
                <a:ln>
                  <a:solidFill>
                    <a:schemeClr val="bg1"/>
                  </a:solidFill>
                </a:ln>
              </a:rPr>
              <a:t>6. Lichtmetingen m/z omgevingslicht</a:t>
            </a:r>
            <a:endParaRPr lang="nl-BE" dirty="0">
              <a:ln>
                <a:solidFill>
                  <a:schemeClr val="bg1"/>
                </a:solidFill>
              </a:ln>
            </a:endParaRPr>
          </a:p>
        </p:txBody>
      </p:sp>
    </p:spTree>
    <p:extLst>
      <p:ext uri="{BB962C8B-B14F-4D97-AF65-F5344CB8AC3E}">
        <p14:creationId xmlns:p14="http://schemas.microsoft.com/office/powerpoint/2010/main" val="22655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628800"/>
            <a:ext cx="8453097"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el 1"/>
          <p:cNvSpPr txBox="1">
            <a:spLocks noGrp="1"/>
          </p:cNvSpPr>
          <p:nvPr>
            <p:ph type="title"/>
          </p:nvPr>
        </p:nvSpPr>
        <p:spPr>
          <a:xfrm>
            <a:off x="0" y="274638"/>
            <a:ext cx="9144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nl-BE" dirty="0" smtClean="0">
                <a:ln>
                  <a:solidFill>
                    <a:schemeClr val="bg1"/>
                  </a:solidFill>
                </a:ln>
              </a:rPr>
              <a:t>6. Lichtmetingen met omgevingslicht</a:t>
            </a:r>
            <a:br>
              <a:rPr lang="nl-BE" dirty="0" smtClean="0">
                <a:ln>
                  <a:solidFill>
                    <a:schemeClr val="bg1"/>
                  </a:solidFill>
                </a:ln>
              </a:rPr>
            </a:br>
            <a:r>
              <a:rPr lang="nl-BE" dirty="0" smtClean="0">
                <a:ln>
                  <a:solidFill>
                    <a:schemeClr val="bg1"/>
                  </a:solidFill>
                </a:ln>
              </a:rPr>
              <a:t>COACH 6 met €Lab</a:t>
            </a:r>
            <a:endParaRPr lang="nl-BE" dirty="0">
              <a:ln>
                <a:solidFill>
                  <a:schemeClr val="bg1"/>
                </a:solidFill>
              </a:ln>
            </a:endParaRPr>
          </a:p>
        </p:txBody>
      </p:sp>
      <p:sp>
        <p:nvSpPr>
          <p:cNvPr id="6" name="Rechthoekige toelichting 5"/>
          <p:cNvSpPr/>
          <p:nvPr/>
        </p:nvSpPr>
        <p:spPr>
          <a:xfrm>
            <a:off x="3851920" y="1556792"/>
            <a:ext cx="4320480" cy="1872208"/>
          </a:xfrm>
          <a:prstGeom prst="wedgeRectCallout">
            <a:avLst>
              <a:gd name="adj1" fmla="val -40952"/>
              <a:gd name="adj2" fmla="val 827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600" dirty="0" smtClean="0">
                <a:solidFill>
                  <a:schemeClr val="bg1"/>
                </a:solidFill>
              </a:rPr>
              <a:t>17 pieken in 0,10 s</a:t>
            </a:r>
          </a:p>
          <a:p>
            <a:pPr algn="ctr"/>
            <a:r>
              <a:rPr lang="nl-BE" sz="3600" dirty="0" smtClean="0">
                <a:solidFill>
                  <a:schemeClr val="bg1"/>
                </a:solidFill>
              </a:rPr>
              <a:t>heen en terug</a:t>
            </a:r>
          </a:p>
          <a:p>
            <a:pPr algn="ctr"/>
            <a:r>
              <a:rPr lang="nl-BE" sz="3600" i="1" dirty="0" smtClean="0">
                <a:solidFill>
                  <a:schemeClr val="bg1"/>
                </a:solidFill>
              </a:rPr>
              <a:t>f</a:t>
            </a:r>
            <a:r>
              <a:rPr lang="nl-BE" sz="3600" baseline="-25000" dirty="0" smtClean="0">
                <a:solidFill>
                  <a:schemeClr val="bg1"/>
                </a:solidFill>
              </a:rPr>
              <a:t>1</a:t>
            </a:r>
            <a:r>
              <a:rPr lang="nl-BE" sz="3600" dirty="0" smtClean="0">
                <a:solidFill>
                  <a:schemeClr val="bg1"/>
                </a:solidFill>
              </a:rPr>
              <a:t> = 85 Hz</a:t>
            </a:r>
            <a:endParaRPr lang="nl-BE" sz="3600" dirty="0">
              <a:solidFill>
                <a:schemeClr val="bg1"/>
              </a:solidFill>
            </a:endParaRPr>
          </a:p>
        </p:txBody>
      </p:sp>
    </p:spTree>
    <p:extLst>
      <p:ext uri="{BB962C8B-B14F-4D97-AF65-F5344CB8AC3E}">
        <p14:creationId xmlns:p14="http://schemas.microsoft.com/office/powerpoint/2010/main" val="193125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2.	Afbakening onderzoek</a:t>
            </a:r>
            <a:endParaRPr lang="nl-BE" dirty="0"/>
          </a:p>
        </p:txBody>
      </p:sp>
      <p:sp>
        <p:nvSpPr>
          <p:cNvPr id="3" name="Tijdelijke aanduiding voor inhoud 2"/>
          <p:cNvSpPr>
            <a:spLocks noGrp="1"/>
          </p:cNvSpPr>
          <p:nvPr>
            <p:ph idx="1"/>
          </p:nvPr>
        </p:nvSpPr>
        <p:spPr/>
        <p:txBody>
          <a:bodyPr/>
          <a:lstStyle/>
          <a:p>
            <a:r>
              <a:rPr lang="nl-BE" dirty="0" smtClean="0"/>
              <a:t>2.1	Probleemstelling</a:t>
            </a:r>
          </a:p>
          <a:p>
            <a:r>
              <a:rPr lang="nl-BE" dirty="0" smtClean="0"/>
              <a:t>2.2	Onderzoeksvragen</a:t>
            </a:r>
          </a:p>
          <a:p>
            <a:r>
              <a:rPr lang="nl-BE" dirty="0" smtClean="0"/>
              <a:t>2.3	Informeren</a:t>
            </a:r>
          </a:p>
          <a:p>
            <a:r>
              <a:rPr lang="nl-BE" dirty="0" smtClean="0"/>
              <a:t>2.4	Leerlingen doen voorstellen van onderzoek</a:t>
            </a:r>
          </a:p>
          <a:p>
            <a:r>
              <a:rPr lang="nl-BE" dirty="0" smtClean="0"/>
              <a:t>2.5	Hypothese formuleren</a:t>
            </a:r>
          </a:p>
          <a:p>
            <a:r>
              <a:rPr lang="nl-BE" dirty="0" smtClean="0"/>
              <a:t>2.6	Materiaal</a:t>
            </a:r>
          </a:p>
          <a:p>
            <a:pPr lvl="1"/>
            <a:r>
              <a:rPr lang="nl-BE" dirty="0" smtClean="0"/>
              <a:t>Elektrische tandenborstel</a:t>
            </a:r>
          </a:p>
          <a:p>
            <a:pPr lvl="1"/>
            <a:r>
              <a:rPr lang="nl-BE" dirty="0" smtClean="0"/>
              <a:t>Meetsysteem</a:t>
            </a:r>
          </a:p>
          <a:p>
            <a:pPr lvl="1"/>
            <a:r>
              <a:rPr lang="nl-BE" dirty="0" smtClean="0"/>
              <a:t>Opstelling</a:t>
            </a:r>
          </a:p>
          <a:p>
            <a:pPr lvl="1"/>
            <a:endParaRPr lang="nl-BE" dirty="0"/>
          </a:p>
          <a:p>
            <a:pPr marL="411480" lvl="1" indent="0">
              <a:buNone/>
            </a:pPr>
            <a:endParaRPr lang="nl-BE" dirty="0"/>
          </a:p>
        </p:txBody>
      </p:sp>
      <p:sp>
        <p:nvSpPr>
          <p:cNvPr id="4" name="Ovaal 3"/>
          <p:cNvSpPr/>
          <p:nvPr/>
        </p:nvSpPr>
        <p:spPr>
          <a:xfrm>
            <a:off x="395536" y="1628800"/>
            <a:ext cx="340939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94520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565270" y="28575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nl-BE" dirty="0">
              <a:solidFill>
                <a:srgbClr val="675E47"/>
              </a:solidFill>
            </a:endParaRPr>
          </a:p>
        </p:txBody>
      </p:sp>
      <p:sp>
        <p:nvSpPr>
          <p:cNvPr id="5" name="Tijdelijke aanduiding voor inhoud 2"/>
          <p:cNvSpPr txBox="1">
            <a:spLocks/>
          </p:cNvSpPr>
          <p:nvPr/>
        </p:nvSpPr>
        <p:spPr>
          <a:xfrm>
            <a:off x="593723" y="3933056"/>
            <a:ext cx="7620000" cy="2448272"/>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rgbClr val="A9A57C"/>
              </a:buClr>
            </a:pPr>
            <a:endParaRPr lang="nl-BE" sz="2800" dirty="0" smtClean="0">
              <a:solidFill>
                <a:srgbClr val="2F2B20"/>
              </a:solidFill>
            </a:endParaRPr>
          </a:p>
        </p:txBody>
      </p:sp>
      <p:sp>
        <p:nvSpPr>
          <p:cNvPr id="6" name="Titel 5"/>
          <p:cNvSpPr>
            <a:spLocks noGrp="1"/>
          </p:cNvSpPr>
          <p:nvPr>
            <p:ph type="title"/>
          </p:nvPr>
        </p:nvSpPr>
        <p:spPr/>
        <p:txBody>
          <a:bodyPr/>
          <a:lstStyle/>
          <a:p>
            <a:r>
              <a:rPr lang="nl-BE" dirty="0"/>
              <a:t/>
            </a:r>
            <a:br>
              <a:rPr lang="nl-BE" dirty="0"/>
            </a:br>
            <a:endParaRPr lang="nl-BE" dirty="0"/>
          </a:p>
        </p:txBody>
      </p:sp>
      <p:pic>
        <p:nvPicPr>
          <p:cNvPr id="11" name="Tijdelijke aanduiding voor inhoud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8592" y="908720"/>
            <a:ext cx="7706816" cy="5780112"/>
          </a:xfrm>
        </p:spPr>
      </p:pic>
      <p:grpSp>
        <p:nvGrpSpPr>
          <p:cNvPr id="25" name="Groep 24"/>
          <p:cNvGrpSpPr/>
          <p:nvPr/>
        </p:nvGrpSpPr>
        <p:grpSpPr>
          <a:xfrm>
            <a:off x="3095836" y="2420888"/>
            <a:ext cx="3780420" cy="2736304"/>
            <a:chOff x="3095836" y="2420888"/>
            <a:chExt cx="3780420" cy="2736304"/>
          </a:xfrm>
        </p:grpSpPr>
        <p:cxnSp>
          <p:nvCxnSpPr>
            <p:cNvPr id="13" name="Rechte verbindingslijn 12"/>
            <p:cNvCxnSpPr/>
            <p:nvPr/>
          </p:nvCxnSpPr>
          <p:spPr>
            <a:xfrm flipV="1">
              <a:off x="3095836" y="2420888"/>
              <a:ext cx="612068" cy="7898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flipH="1" flipV="1">
              <a:off x="3707904" y="2420888"/>
              <a:ext cx="2592288" cy="208823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flipH="1" flipV="1">
              <a:off x="3707904" y="2420888"/>
              <a:ext cx="3168352" cy="157961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flipH="1" flipV="1">
              <a:off x="3707904" y="2420888"/>
              <a:ext cx="1800200" cy="273630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24" name="Titel 1"/>
          <p:cNvSpPr txBox="1">
            <a:spLocks/>
          </p:cNvSpPr>
          <p:nvPr/>
        </p:nvSpPr>
        <p:spPr>
          <a:xfrm>
            <a:off x="467544" y="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nl-BE" dirty="0" smtClean="0">
                <a:solidFill>
                  <a:srgbClr val="675E47"/>
                </a:solidFill>
              </a:rPr>
              <a:t>6. Lichtmetingen</a:t>
            </a:r>
            <a:endParaRPr lang="nl-BE" dirty="0">
              <a:solidFill>
                <a:srgbClr val="675E47"/>
              </a:solidFill>
            </a:endParaRPr>
          </a:p>
        </p:txBody>
      </p:sp>
    </p:spTree>
    <p:extLst>
      <p:ext uri="{BB962C8B-B14F-4D97-AF65-F5344CB8AC3E}">
        <p14:creationId xmlns:p14="http://schemas.microsoft.com/office/powerpoint/2010/main" val="83190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6. Lichtmetingen longitudinaal</a:t>
            </a:r>
            <a:endParaRPr lang="nl-BE"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843" y="1412776"/>
            <a:ext cx="8410399" cy="473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95412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txBox="1">
            <a:spLocks/>
          </p:cNvSpPr>
          <p:nvPr/>
        </p:nvSpPr>
        <p:spPr>
          <a:xfrm>
            <a:off x="385041" y="5229200"/>
            <a:ext cx="8076209" cy="108012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nl-BE" sz="3200" dirty="0" smtClean="0"/>
          </a:p>
        </p:txBody>
      </p:sp>
      <p:sp>
        <p:nvSpPr>
          <p:cNvPr id="7" name="Titel 1"/>
          <p:cNvSpPr>
            <a:spLocks noGrp="1"/>
          </p:cNvSpPr>
          <p:nvPr>
            <p:ph type="title"/>
          </p:nvPr>
        </p:nvSpPr>
        <p:spPr>
          <a:xfrm>
            <a:off x="457200" y="274638"/>
            <a:ext cx="7620000" cy="1143000"/>
          </a:xfrm>
        </p:spPr>
        <p:txBody>
          <a:bodyPr/>
          <a:lstStyle/>
          <a:p>
            <a:r>
              <a:rPr lang="nl-BE" dirty="0" smtClean="0"/>
              <a:t>7. Vergelijkende studie</a:t>
            </a:r>
            <a:endParaRPr lang="nl-BE" dirty="0"/>
          </a:p>
        </p:txBody>
      </p:sp>
      <p:sp>
        <p:nvSpPr>
          <p:cNvPr id="6" name="Tijdelijke aanduiding voor inhoud 2"/>
          <p:cNvSpPr txBox="1">
            <a:spLocks/>
          </p:cNvSpPr>
          <p:nvPr/>
        </p:nvSpPr>
        <p:spPr>
          <a:xfrm>
            <a:off x="370555" y="1412776"/>
            <a:ext cx="8076209" cy="5112568"/>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nl-BE" sz="3200" dirty="0"/>
              <a:t>Tandenborstel = </a:t>
            </a:r>
            <a:r>
              <a:rPr lang="nl-BE" sz="3200" b="1" dirty="0"/>
              <a:t>trillingsbron met </a:t>
            </a:r>
            <a:r>
              <a:rPr lang="nl-BE" sz="3200" b="1" i="1" dirty="0" smtClean="0"/>
              <a:t>f </a:t>
            </a:r>
            <a:r>
              <a:rPr lang="nl-BE" sz="3200" b="1" dirty="0"/>
              <a:t>= 75 Hz</a:t>
            </a:r>
          </a:p>
          <a:p>
            <a:r>
              <a:rPr lang="nl-BE" sz="3200" dirty="0" smtClean="0"/>
              <a:t>Welke invloed heeft </a:t>
            </a:r>
            <a:r>
              <a:rPr lang="nl-BE" sz="3200" dirty="0"/>
              <a:t>het touw op de waargenomen frequenties?</a:t>
            </a:r>
          </a:p>
          <a:p>
            <a:r>
              <a:rPr lang="nl-BE" sz="3200" dirty="0" smtClean="0"/>
              <a:t>Worden bijkomende frequenties gegenereerd door het meetsysteem?</a:t>
            </a:r>
          </a:p>
          <a:p>
            <a:r>
              <a:rPr lang="nl-BE" sz="3200" dirty="0" smtClean="0"/>
              <a:t>Ook bij de rechtstreekse meting treden bijkomende frequenties op (harmonischen).</a:t>
            </a:r>
          </a:p>
          <a:p>
            <a:r>
              <a:rPr lang="nl-BE" sz="3200" dirty="0" smtClean="0"/>
              <a:t>Met </a:t>
            </a:r>
            <a:r>
              <a:rPr lang="nl-BE" sz="3200" dirty="0"/>
              <a:t>een </a:t>
            </a:r>
            <a:r>
              <a:rPr lang="nl-BE" sz="3200" b="1" dirty="0" smtClean="0"/>
              <a:t>functiegenerator </a:t>
            </a:r>
            <a:r>
              <a:rPr lang="nl-BE" sz="3200" b="1" dirty="0"/>
              <a:t>op 75 Hz </a:t>
            </a:r>
            <a:r>
              <a:rPr lang="nl-BE" sz="3200" dirty="0"/>
              <a:t>dezelfde opstelling maken.</a:t>
            </a:r>
          </a:p>
          <a:p>
            <a:endParaRPr lang="nl-BE" sz="3200" dirty="0" smtClean="0"/>
          </a:p>
        </p:txBody>
      </p:sp>
    </p:spTree>
    <p:extLst>
      <p:ext uri="{BB962C8B-B14F-4D97-AF65-F5344CB8AC3E}">
        <p14:creationId xmlns:p14="http://schemas.microsoft.com/office/powerpoint/2010/main" val="374129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nodePh="1">
                                  <p:stCondLst>
                                    <p:cond delay="0"/>
                                  </p:stCondLst>
                                  <p:endCondLst>
                                    <p:cond evt="begin" delay="0">
                                      <p:tn val="25"/>
                                    </p:cond>
                                  </p:end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7. </a:t>
            </a:r>
            <a:r>
              <a:rPr lang="nl-BE" dirty="0"/>
              <a:t>Vergelijkende studie</a:t>
            </a:r>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1600200"/>
            <a:ext cx="6400800" cy="4800600"/>
          </a:xfrm>
        </p:spPr>
      </p:pic>
      <p:sp>
        <p:nvSpPr>
          <p:cNvPr id="5" name="Lijntoelichting 1 4"/>
          <p:cNvSpPr/>
          <p:nvPr/>
        </p:nvSpPr>
        <p:spPr>
          <a:xfrm>
            <a:off x="683568" y="1772816"/>
            <a:ext cx="2952328" cy="504056"/>
          </a:xfrm>
          <a:prstGeom prst="borderCallout1">
            <a:avLst>
              <a:gd name="adj1" fmla="val 45205"/>
              <a:gd name="adj2" fmla="val 100475"/>
              <a:gd name="adj3" fmla="val 31244"/>
              <a:gd name="adj4" fmla="val 176297"/>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smtClean="0">
                <a:solidFill>
                  <a:sysClr val="windowText" lastClr="000000"/>
                </a:solidFill>
              </a:rPr>
              <a:t>functiegenerator</a:t>
            </a:r>
            <a:endParaRPr lang="nl-BE" sz="2400" dirty="0">
              <a:solidFill>
                <a:sysClr val="windowText" lastClr="000000"/>
              </a:solidFill>
            </a:endParaRPr>
          </a:p>
        </p:txBody>
      </p:sp>
      <p:sp>
        <p:nvSpPr>
          <p:cNvPr id="6" name="Lijntoelichting 1 5"/>
          <p:cNvSpPr/>
          <p:nvPr/>
        </p:nvSpPr>
        <p:spPr>
          <a:xfrm>
            <a:off x="2672172" y="3526106"/>
            <a:ext cx="2232248" cy="504056"/>
          </a:xfrm>
          <a:prstGeom prst="borderCallout1">
            <a:avLst>
              <a:gd name="adj1" fmla="val 45205"/>
              <a:gd name="adj2" fmla="val 100475"/>
              <a:gd name="adj3" fmla="val 31244"/>
              <a:gd name="adj4" fmla="val 176297"/>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smtClean="0">
                <a:solidFill>
                  <a:sysClr val="windowText" lastClr="000000"/>
                </a:solidFill>
              </a:rPr>
              <a:t>triller</a:t>
            </a:r>
            <a:endParaRPr lang="nl-BE" sz="2400" dirty="0">
              <a:solidFill>
                <a:sysClr val="windowText" lastClr="000000"/>
              </a:solidFill>
            </a:endParaRPr>
          </a:p>
        </p:txBody>
      </p:sp>
      <p:sp>
        <p:nvSpPr>
          <p:cNvPr id="7" name="Lijntoelichting 1 6"/>
          <p:cNvSpPr/>
          <p:nvPr/>
        </p:nvSpPr>
        <p:spPr>
          <a:xfrm>
            <a:off x="5004048" y="4977172"/>
            <a:ext cx="2232248" cy="504056"/>
          </a:xfrm>
          <a:prstGeom prst="borderCallout1">
            <a:avLst>
              <a:gd name="adj1" fmla="val -2037"/>
              <a:gd name="adj2" fmla="val 627"/>
              <a:gd name="adj3" fmla="val -116150"/>
              <a:gd name="adj4" fmla="val -43880"/>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smtClean="0">
                <a:solidFill>
                  <a:sysClr val="windowText" lastClr="000000"/>
                </a:solidFill>
              </a:rPr>
              <a:t>touw</a:t>
            </a:r>
            <a:endParaRPr lang="nl-BE" sz="2400" dirty="0">
              <a:solidFill>
                <a:sysClr val="windowText" lastClr="000000"/>
              </a:solidFill>
            </a:endParaRPr>
          </a:p>
        </p:txBody>
      </p:sp>
      <p:sp>
        <p:nvSpPr>
          <p:cNvPr id="8" name="Lijntoelichting 1 7"/>
          <p:cNvSpPr/>
          <p:nvPr/>
        </p:nvSpPr>
        <p:spPr>
          <a:xfrm>
            <a:off x="4211960" y="5661248"/>
            <a:ext cx="2232248" cy="504056"/>
          </a:xfrm>
          <a:prstGeom prst="borderCallout1">
            <a:avLst>
              <a:gd name="adj1" fmla="val 1743"/>
              <a:gd name="adj2" fmla="val 627"/>
              <a:gd name="adj3" fmla="val -84026"/>
              <a:gd name="adj4" fmla="val -77163"/>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smtClean="0">
                <a:solidFill>
                  <a:sysClr val="windowText" lastClr="000000"/>
                </a:solidFill>
              </a:rPr>
              <a:t>krachtsensor</a:t>
            </a:r>
            <a:endParaRPr lang="nl-BE" sz="2400" dirty="0">
              <a:solidFill>
                <a:sysClr val="windowText" lastClr="000000"/>
              </a:solidFill>
            </a:endParaRPr>
          </a:p>
        </p:txBody>
      </p:sp>
    </p:spTree>
    <p:extLst>
      <p:ext uri="{BB962C8B-B14F-4D97-AF65-F5344CB8AC3E}">
        <p14:creationId xmlns:p14="http://schemas.microsoft.com/office/powerpoint/2010/main" val="161640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functiegenerator </a:t>
            </a:r>
            <a:r>
              <a:rPr lang="nl-BE" i="1" dirty="0"/>
              <a:t>f</a:t>
            </a:r>
            <a:r>
              <a:rPr lang="nl-BE" dirty="0"/>
              <a:t> = 75 Hz </a:t>
            </a:r>
            <a:r>
              <a:rPr lang="nl-BE" dirty="0" smtClean="0"/>
              <a:t/>
            </a:r>
            <a:br>
              <a:rPr lang="nl-BE" dirty="0" smtClean="0"/>
            </a:br>
            <a:r>
              <a:rPr lang="nl-BE" dirty="0" err="1" smtClean="0"/>
              <a:t>Vernier</a:t>
            </a:r>
            <a:endParaRPr lang="nl-BE"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484784"/>
            <a:ext cx="7620000" cy="537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2045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2.1 Probleemstelling</a:t>
            </a:r>
            <a:endParaRPr lang="nl-BE" dirty="0"/>
          </a:p>
        </p:txBody>
      </p:sp>
      <p:pic>
        <p:nvPicPr>
          <p:cNvPr id="1030" name="Picture 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78000" y="5110049"/>
            <a:ext cx="7621437" cy="187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ep 3"/>
          <p:cNvGrpSpPr/>
          <p:nvPr/>
        </p:nvGrpSpPr>
        <p:grpSpPr>
          <a:xfrm>
            <a:off x="3448" y="5108125"/>
            <a:ext cx="8195989" cy="980492"/>
            <a:chOff x="179512" y="3248980"/>
            <a:chExt cx="8195989" cy="980492"/>
          </a:xfrm>
        </p:grpSpPr>
        <p:sp>
          <p:nvSpPr>
            <p:cNvPr id="5" name="Ovaal 4"/>
            <p:cNvSpPr/>
            <p:nvPr/>
          </p:nvSpPr>
          <p:spPr>
            <a:xfrm>
              <a:off x="183398" y="3537012"/>
              <a:ext cx="4564666"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Ovaal 12"/>
            <p:cNvSpPr/>
            <p:nvPr/>
          </p:nvSpPr>
          <p:spPr>
            <a:xfrm>
              <a:off x="3983013" y="3248980"/>
              <a:ext cx="439248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Ovaal 6"/>
            <p:cNvSpPr/>
            <p:nvPr/>
          </p:nvSpPr>
          <p:spPr>
            <a:xfrm>
              <a:off x="179512" y="3869432"/>
              <a:ext cx="439248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7988" y="1340768"/>
            <a:ext cx="4788024" cy="3591018"/>
          </a:xfrm>
          <a:prstGeom prst="rect">
            <a:avLst/>
          </a:prstGeom>
        </p:spPr>
      </p:pic>
    </p:spTree>
    <p:extLst>
      <p:ext uri="{BB962C8B-B14F-4D97-AF65-F5344CB8AC3E}">
        <p14:creationId xmlns:p14="http://schemas.microsoft.com/office/powerpoint/2010/main" val="98655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2.	Afbakening onderzoek</a:t>
            </a:r>
            <a:endParaRPr lang="nl-BE" dirty="0"/>
          </a:p>
        </p:txBody>
      </p:sp>
      <p:sp>
        <p:nvSpPr>
          <p:cNvPr id="3" name="Tijdelijke aanduiding voor inhoud 2"/>
          <p:cNvSpPr>
            <a:spLocks noGrp="1"/>
          </p:cNvSpPr>
          <p:nvPr>
            <p:ph idx="1"/>
          </p:nvPr>
        </p:nvSpPr>
        <p:spPr/>
        <p:txBody>
          <a:bodyPr/>
          <a:lstStyle/>
          <a:p>
            <a:r>
              <a:rPr lang="nl-BE" dirty="0" smtClean="0"/>
              <a:t>2.1	Probleemstelling</a:t>
            </a:r>
          </a:p>
          <a:p>
            <a:r>
              <a:rPr lang="nl-BE" dirty="0" smtClean="0"/>
              <a:t>2.2	Onderzoeksvragen</a:t>
            </a:r>
          </a:p>
          <a:p>
            <a:r>
              <a:rPr lang="nl-BE" dirty="0" smtClean="0"/>
              <a:t>2.3	Informeren</a:t>
            </a:r>
          </a:p>
          <a:p>
            <a:r>
              <a:rPr lang="nl-BE" dirty="0" smtClean="0"/>
              <a:t>2.4	Leerlingen doen voorstellen van onderzoek</a:t>
            </a:r>
          </a:p>
          <a:p>
            <a:r>
              <a:rPr lang="nl-BE" dirty="0" smtClean="0"/>
              <a:t>2.5	Hypothese formuleren</a:t>
            </a:r>
          </a:p>
          <a:p>
            <a:r>
              <a:rPr lang="nl-BE" dirty="0" smtClean="0"/>
              <a:t>2.6	Materiaal</a:t>
            </a:r>
          </a:p>
          <a:p>
            <a:pPr lvl="1"/>
            <a:r>
              <a:rPr lang="nl-BE" dirty="0" smtClean="0"/>
              <a:t>Elektrische tandenborstel</a:t>
            </a:r>
          </a:p>
          <a:p>
            <a:pPr lvl="1"/>
            <a:r>
              <a:rPr lang="nl-BE" dirty="0" smtClean="0"/>
              <a:t>Meetsysteem</a:t>
            </a:r>
          </a:p>
          <a:p>
            <a:pPr lvl="1"/>
            <a:r>
              <a:rPr lang="nl-BE" dirty="0" smtClean="0"/>
              <a:t>Opstelling</a:t>
            </a:r>
          </a:p>
          <a:p>
            <a:pPr lvl="1"/>
            <a:endParaRPr lang="nl-BE" dirty="0"/>
          </a:p>
          <a:p>
            <a:pPr marL="411480" lvl="1" indent="0">
              <a:buNone/>
            </a:pPr>
            <a:endParaRPr lang="nl-BE" dirty="0"/>
          </a:p>
        </p:txBody>
      </p:sp>
      <p:sp>
        <p:nvSpPr>
          <p:cNvPr id="4" name="Ovaal 3"/>
          <p:cNvSpPr/>
          <p:nvPr/>
        </p:nvSpPr>
        <p:spPr>
          <a:xfrm>
            <a:off x="179512" y="1916832"/>
            <a:ext cx="42484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7577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2.2 Onderzoeksvragen</a:t>
            </a:r>
            <a:endParaRPr lang="nl-BE" dirty="0"/>
          </a:p>
        </p:txBody>
      </p:sp>
      <p:sp>
        <p:nvSpPr>
          <p:cNvPr id="3" name="Tijdelijke aanduiding voor inhoud 2"/>
          <p:cNvSpPr>
            <a:spLocks noGrp="1"/>
          </p:cNvSpPr>
          <p:nvPr>
            <p:ph idx="1"/>
          </p:nvPr>
        </p:nvSpPr>
        <p:spPr/>
        <p:txBody>
          <a:bodyPr/>
          <a:lstStyle/>
          <a:p>
            <a:r>
              <a:rPr lang="nl-BE" dirty="0"/>
              <a:t>Welke bewegingen maakt de steel? </a:t>
            </a:r>
          </a:p>
          <a:p>
            <a:r>
              <a:rPr lang="nl-BE" dirty="0"/>
              <a:t>Hoe kan je die bewegingen observeren? </a:t>
            </a:r>
          </a:p>
          <a:p>
            <a:r>
              <a:rPr lang="nl-BE" dirty="0"/>
              <a:t>Hoe meet je de frequentie ervan op? </a:t>
            </a:r>
          </a:p>
          <a:p>
            <a:r>
              <a:rPr lang="nl-BE" dirty="0"/>
              <a:t>Hoe wordt de beweging van de motor overgebracht op de steel? </a:t>
            </a:r>
          </a:p>
          <a:p>
            <a:r>
              <a:rPr lang="nl-BE" dirty="0"/>
              <a:t>Hoe wordt de beweging van de steel overgebracht op de borsteldelen? </a:t>
            </a:r>
          </a:p>
          <a:p>
            <a:r>
              <a:rPr lang="nl-BE" dirty="0"/>
              <a:t>Zijn er verschillende mechanismen volgens het type tandenborstel? </a:t>
            </a:r>
          </a:p>
          <a:p>
            <a:r>
              <a:rPr lang="nl-BE" dirty="0"/>
              <a:t>Heeft de motor een vaste frequentie? </a:t>
            </a:r>
          </a:p>
          <a:p>
            <a:r>
              <a:rPr lang="nl-BE" dirty="0" smtClean="0"/>
              <a:t>...</a:t>
            </a:r>
            <a:endParaRPr lang="nl-BE" dirty="0"/>
          </a:p>
        </p:txBody>
      </p:sp>
      <p:sp>
        <p:nvSpPr>
          <p:cNvPr id="4" name="Ovaal 3"/>
          <p:cNvSpPr/>
          <p:nvPr/>
        </p:nvSpPr>
        <p:spPr>
          <a:xfrm>
            <a:off x="107504" y="1340768"/>
            <a:ext cx="6984776" cy="1584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42805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2.	Afbakening onderzoek</a:t>
            </a:r>
            <a:endParaRPr lang="nl-BE" dirty="0"/>
          </a:p>
        </p:txBody>
      </p:sp>
      <p:sp>
        <p:nvSpPr>
          <p:cNvPr id="3" name="Tijdelijke aanduiding voor inhoud 2"/>
          <p:cNvSpPr>
            <a:spLocks noGrp="1"/>
          </p:cNvSpPr>
          <p:nvPr>
            <p:ph idx="1"/>
          </p:nvPr>
        </p:nvSpPr>
        <p:spPr/>
        <p:txBody>
          <a:bodyPr/>
          <a:lstStyle/>
          <a:p>
            <a:r>
              <a:rPr lang="nl-BE" dirty="0" smtClean="0"/>
              <a:t>2.1	Probleemstelling</a:t>
            </a:r>
          </a:p>
          <a:p>
            <a:r>
              <a:rPr lang="nl-BE" dirty="0" smtClean="0"/>
              <a:t>2.2	Onderzoeksvragen</a:t>
            </a:r>
          </a:p>
          <a:p>
            <a:r>
              <a:rPr lang="nl-BE" dirty="0" smtClean="0"/>
              <a:t>2.3	Informeren</a:t>
            </a:r>
          </a:p>
          <a:p>
            <a:r>
              <a:rPr lang="nl-BE" dirty="0" smtClean="0"/>
              <a:t>2.4	Leerlingen doen voorstellen van onderzoek</a:t>
            </a:r>
          </a:p>
          <a:p>
            <a:r>
              <a:rPr lang="nl-BE" dirty="0" smtClean="0"/>
              <a:t>2.5	Hypothese formuleren</a:t>
            </a:r>
          </a:p>
          <a:p>
            <a:r>
              <a:rPr lang="nl-BE" dirty="0" smtClean="0"/>
              <a:t>2.6	Materiaal</a:t>
            </a:r>
          </a:p>
          <a:p>
            <a:pPr lvl="1"/>
            <a:r>
              <a:rPr lang="nl-BE" dirty="0" smtClean="0"/>
              <a:t>Elektrische tandenborstel</a:t>
            </a:r>
          </a:p>
          <a:p>
            <a:pPr lvl="1"/>
            <a:r>
              <a:rPr lang="nl-BE" dirty="0" smtClean="0"/>
              <a:t>Meetsysteem</a:t>
            </a:r>
          </a:p>
          <a:p>
            <a:pPr lvl="1"/>
            <a:r>
              <a:rPr lang="nl-BE" dirty="0" smtClean="0"/>
              <a:t>Opstelling</a:t>
            </a:r>
          </a:p>
          <a:p>
            <a:pPr lvl="1"/>
            <a:endParaRPr lang="nl-BE" dirty="0"/>
          </a:p>
          <a:p>
            <a:pPr marL="411480" lvl="1" indent="0">
              <a:buNone/>
            </a:pPr>
            <a:endParaRPr lang="nl-BE" dirty="0"/>
          </a:p>
        </p:txBody>
      </p:sp>
      <p:sp>
        <p:nvSpPr>
          <p:cNvPr id="4" name="Ovaal 3"/>
          <p:cNvSpPr/>
          <p:nvPr/>
        </p:nvSpPr>
        <p:spPr>
          <a:xfrm>
            <a:off x="179512" y="2348880"/>
            <a:ext cx="340939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Afbeelding 5" descr="Maak het jezelf gemakkelijk"/>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573016"/>
            <a:ext cx="2376264" cy="2377462"/>
          </a:xfrm>
          <a:prstGeom prst="rect">
            <a:avLst/>
          </a:prstGeom>
          <a:noFill/>
          <a:ln>
            <a:noFill/>
          </a:ln>
        </p:spPr>
      </p:pic>
    </p:spTree>
    <p:extLst>
      <p:ext uri="{BB962C8B-B14F-4D97-AF65-F5344CB8AC3E}">
        <p14:creationId xmlns:p14="http://schemas.microsoft.com/office/powerpoint/2010/main" val="137310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2.3 Informeren</a:t>
            </a:r>
            <a:endParaRPr lang="nl-BE" dirty="0"/>
          </a:p>
        </p:txBody>
      </p:sp>
      <p:sp>
        <p:nvSpPr>
          <p:cNvPr id="3" name="Tijdelijke aanduiding voor inhoud 2"/>
          <p:cNvSpPr>
            <a:spLocks noGrp="1"/>
          </p:cNvSpPr>
          <p:nvPr>
            <p:ph idx="1"/>
          </p:nvPr>
        </p:nvSpPr>
        <p:spPr>
          <a:xfrm>
            <a:off x="0" y="1412776"/>
            <a:ext cx="8460432" cy="5060032"/>
          </a:xfrm>
        </p:spPr>
        <p:txBody>
          <a:bodyPr>
            <a:normAutofit/>
          </a:bodyPr>
          <a:lstStyle/>
          <a:p>
            <a:r>
              <a:rPr lang="nl-BE" dirty="0"/>
              <a:t>folders/ internet/ website van fabrikanten</a:t>
            </a:r>
            <a:r>
              <a:rPr lang="nl-BE" dirty="0" smtClean="0"/>
              <a:t>/</a:t>
            </a:r>
          </a:p>
          <a:p>
            <a:r>
              <a:rPr lang="nl-BE" dirty="0" smtClean="0"/>
              <a:t> </a:t>
            </a:r>
            <a:r>
              <a:rPr lang="nl-BE" dirty="0"/>
              <a:t>vraag aan tandarts/professionele informatie/ ...</a:t>
            </a:r>
          </a:p>
          <a:p>
            <a:endParaRPr lang="nl-BE" b="1" dirty="0" smtClean="0"/>
          </a:p>
          <a:p>
            <a:r>
              <a:rPr lang="nl-BE" b="1" dirty="0" smtClean="0"/>
              <a:t>Technologie</a:t>
            </a:r>
            <a:r>
              <a:rPr lang="nl-BE" dirty="0"/>
              <a:t/>
            </a:r>
            <a:br>
              <a:rPr lang="nl-BE" dirty="0"/>
            </a:br>
            <a:r>
              <a:rPr lang="nl-BE" dirty="0"/>
              <a:t>De </a:t>
            </a:r>
            <a:r>
              <a:rPr lang="nl-BE" dirty="0" err="1"/>
              <a:t>TriZone</a:t>
            </a:r>
            <a:r>
              <a:rPr lang="nl-BE" dirty="0"/>
              <a:t> 500 elektrische tandenborstel bevat driezone reinigingstechnologie, komt tot 2x dieper tussen de tanden en geeft superieure plakverwijdering t.o.v. een normale handtandenborstel. </a:t>
            </a:r>
          </a:p>
          <a:p>
            <a:r>
              <a:rPr lang="nl-BE" b="1" dirty="0"/>
              <a:t>Opzetborstels</a:t>
            </a:r>
            <a:r>
              <a:rPr lang="nl-BE" dirty="0"/>
              <a:t/>
            </a:r>
            <a:br>
              <a:rPr lang="nl-BE" dirty="0"/>
            </a:br>
            <a:r>
              <a:rPr lang="nl-BE" dirty="0"/>
              <a:t>Geschikt voor alle opzetborstels </a:t>
            </a:r>
          </a:p>
          <a:p>
            <a:pPr lvl="1"/>
            <a:r>
              <a:rPr lang="nl-BE" dirty="0"/>
              <a:t>Verwijdert tot 100% meer tandplak. ** </a:t>
            </a:r>
          </a:p>
          <a:p>
            <a:pPr lvl="1"/>
            <a:r>
              <a:rPr lang="nl-BE" dirty="0"/>
              <a:t>1 eenvoudig te gebruiken poetsstand: Dagelijkse Reiniging. </a:t>
            </a:r>
          </a:p>
          <a:p>
            <a:pPr lvl="1"/>
            <a:r>
              <a:rPr lang="nl-BE" dirty="0"/>
              <a:t>Is zacht voor tanden en tandvlees. </a:t>
            </a:r>
          </a:p>
          <a:p>
            <a:pPr lvl="1"/>
            <a:r>
              <a:rPr lang="nl-BE" dirty="0"/>
              <a:t>Pulseert 20,000 keer per minuut en roteert 7,600 keer per minuut. </a:t>
            </a:r>
          </a:p>
          <a:p>
            <a:endParaRPr lang="nl-BE" dirty="0"/>
          </a:p>
        </p:txBody>
      </p:sp>
      <p:sp>
        <p:nvSpPr>
          <p:cNvPr id="5" name="Ovaal 4"/>
          <p:cNvSpPr/>
          <p:nvPr/>
        </p:nvSpPr>
        <p:spPr>
          <a:xfrm>
            <a:off x="175462" y="5733256"/>
            <a:ext cx="7848872"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descr="Buitengewone resultaten"/>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76672"/>
            <a:ext cx="2273543" cy="2377462"/>
          </a:xfrm>
          <a:prstGeom prst="rect">
            <a:avLst/>
          </a:prstGeom>
          <a:noFill/>
          <a:ln>
            <a:noFill/>
          </a:ln>
        </p:spPr>
      </p:pic>
    </p:spTree>
    <p:extLst>
      <p:ext uri="{BB962C8B-B14F-4D97-AF65-F5344CB8AC3E}">
        <p14:creationId xmlns:p14="http://schemas.microsoft.com/office/powerpoint/2010/main" val="263705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angrenzend">
  <a:themeElements>
    <a:clrScheme name="Aangrenzend">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Kantoor">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angrenzend">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TandenborstelFrequentieAnalyse</Template>
  <TotalTime>1667</TotalTime>
  <Words>1923</Words>
  <Application>Microsoft Office PowerPoint</Application>
  <PresentationFormat>Diavoorstelling (4:3)</PresentationFormat>
  <Paragraphs>330</Paragraphs>
  <Slides>44</Slides>
  <Notes>44</Notes>
  <HiddenSlides>0</HiddenSlides>
  <MMClips>0</MMClips>
  <ScaleCrop>false</ScaleCrop>
  <HeadingPairs>
    <vt:vector size="4" baseType="variant">
      <vt:variant>
        <vt:lpstr>Thema</vt:lpstr>
      </vt:variant>
      <vt:variant>
        <vt:i4>1</vt:i4>
      </vt:variant>
      <vt:variant>
        <vt:lpstr>Diatitels</vt:lpstr>
      </vt:variant>
      <vt:variant>
        <vt:i4>44</vt:i4>
      </vt:variant>
    </vt:vector>
  </HeadingPairs>
  <TitlesOfParts>
    <vt:vector size="45" baseType="lpstr">
      <vt:lpstr>Aangrenzend</vt:lpstr>
      <vt:lpstr>Met regelmaat je tanden poetsen</vt:lpstr>
      <vt:lpstr>PowerPoint-presentatie</vt:lpstr>
      <vt:lpstr>1. Leerplannen</vt:lpstr>
      <vt:lpstr>2. Afbakening onderzoek</vt:lpstr>
      <vt:lpstr>2.1 Probleemstelling</vt:lpstr>
      <vt:lpstr>2. Afbakening onderzoek</vt:lpstr>
      <vt:lpstr>2.2 Onderzoeksvragen</vt:lpstr>
      <vt:lpstr>2. Afbakening onderzoek</vt:lpstr>
      <vt:lpstr>2.3 Informeren</vt:lpstr>
      <vt:lpstr>2. Afbakening onderzoek</vt:lpstr>
      <vt:lpstr>2.4 Voorstellen van leerlingen (vb) </vt:lpstr>
      <vt:lpstr>3. Startonderzoek Vernier/Coach6</vt:lpstr>
      <vt:lpstr>3.1 Transversale beweging</vt:lpstr>
      <vt:lpstr>3.1 Transversale beweging</vt:lpstr>
      <vt:lpstr>3.1 Transversale beweging Vernier</vt:lpstr>
      <vt:lpstr>3.1 Transversale beweging Vernier</vt:lpstr>
      <vt:lpstr>Sinus en Fouriertransformatie</vt:lpstr>
      <vt:lpstr>3.1 Transversale beweging COACH</vt:lpstr>
      <vt:lpstr>Superpositie van trillingen</vt:lpstr>
      <vt:lpstr>Superpositie van trillingen</vt:lpstr>
      <vt:lpstr>Superpositie van trillingen</vt:lpstr>
      <vt:lpstr>3.2 Longitudinale beweging</vt:lpstr>
      <vt:lpstr>3.2 Longitudinale beweging</vt:lpstr>
      <vt:lpstr>Sinus en Fouriertransformatie</vt:lpstr>
      <vt:lpstr>PowerPoint-presentatie</vt:lpstr>
      <vt:lpstr>3.3 Besluit   steel &lt;&gt; borstel</vt:lpstr>
      <vt:lpstr>Invloed van ... </vt:lpstr>
      <vt:lpstr>bemonsteringsfrequentie  200Hz - 500 Hz -1kHz -2kHz</vt:lpstr>
      <vt:lpstr>startpositie van de steel </vt:lpstr>
      <vt:lpstr>PowerPoint-presentatie</vt:lpstr>
      <vt:lpstr>PowerPoint-presentatie</vt:lpstr>
      <vt:lpstr>PowerPoint-presentatie</vt:lpstr>
      <vt:lpstr>5. Geluidsmetingen?</vt:lpstr>
      <vt:lpstr>PowerPoint-presentatie</vt:lpstr>
      <vt:lpstr>6. Lichtmetingen</vt:lpstr>
      <vt:lpstr>6. Lichtmetingen</vt:lpstr>
      <vt:lpstr> </vt:lpstr>
      <vt:lpstr>6. Lichtmetingen m/z omgevingslicht</vt:lpstr>
      <vt:lpstr>6. Lichtmetingen met omgevingslicht COACH 6 met €Lab</vt:lpstr>
      <vt:lpstr> </vt:lpstr>
      <vt:lpstr>6. Lichtmetingen longitudinaal</vt:lpstr>
      <vt:lpstr>7. Vergelijkende studie</vt:lpstr>
      <vt:lpstr>7. Vergelijkende studie</vt:lpstr>
      <vt:lpstr>functiegenerator f = 75 Hz  Vernier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 regelmaat je tanden poetsen</dc:title>
  <dc:creator>Genevieve</dc:creator>
  <cp:lastModifiedBy>Genevieve</cp:lastModifiedBy>
  <cp:revision>148</cp:revision>
  <cp:lastPrinted>2016-11-16T20:59:33Z</cp:lastPrinted>
  <dcterms:created xsi:type="dcterms:W3CDTF">2015-10-11T08:17:09Z</dcterms:created>
  <dcterms:modified xsi:type="dcterms:W3CDTF">2017-01-06T15:57:08Z</dcterms:modified>
</cp:coreProperties>
</file>